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 rot="4399800">
            <a:off x="322200" y="3017880"/>
            <a:ext cx="2251080" cy="2251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7" name="CustomShape 2"/>
          <p:cNvSpPr/>
          <p:nvPr/>
        </p:nvSpPr>
        <p:spPr>
          <a:xfrm rot="7156800">
            <a:off x="3447000" y="3043590"/>
            <a:ext cx="2251080" cy="2251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" name="CustomShape 3"/>
          <p:cNvSpPr/>
          <p:nvPr/>
        </p:nvSpPr>
        <p:spPr>
          <a:xfrm rot="1589400">
            <a:off x="6595560" y="3079440"/>
            <a:ext cx="2251080" cy="2251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" name="CustomShape 4"/>
          <p:cNvSpPr/>
          <p:nvPr/>
        </p:nvSpPr>
        <p:spPr>
          <a:xfrm rot="19696800">
            <a:off x="3600720" y="1333080"/>
            <a:ext cx="2251080" cy="2251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" name="CustomShape 5"/>
          <p:cNvSpPr/>
          <p:nvPr/>
        </p:nvSpPr>
        <p:spPr>
          <a:xfrm rot="854400">
            <a:off x="354240" y="1798920"/>
            <a:ext cx="2251080" cy="2251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" name="CustomShape 6"/>
          <p:cNvSpPr/>
          <p:nvPr/>
        </p:nvSpPr>
        <p:spPr>
          <a:xfrm rot="16887000">
            <a:off x="6477840" y="1394640"/>
            <a:ext cx="2251080" cy="2251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CustomShape 7"/>
          <p:cNvSpPr/>
          <p:nvPr/>
        </p:nvSpPr>
        <p:spPr>
          <a:xfrm>
            <a:off x="0" y="1755360"/>
            <a:ext cx="9143280" cy="332928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495300" dist="177800" dir="16380000">
              <a:srgbClr val="000000">
                <a:alpha val="29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CustomShape 8"/>
          <p:cNvSpPr/>
          <p:nvPr/>
        </p:nvSpPr>
        <p:spPr>
          <a:xfrm>
            <a:off x="2413080" y="2691360"/>
            <a:ext cx="287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4" name="Picture 2"/>
          <p:cNvPicPr/>
          <p:nvPr/>
        </p:nvPicPr>
        <p:blipFill>
          <a:blip r:embed="rId2"/>
          <a:stretch/>
        </p:blipFill>
        <p:spPr>
          <a:xfrm>
            <a:off x="4572000" y="1755360"/>
            <a:ext cx="4723560" cy="3329280"/>
          </a:xfrm>
          <a:prstGeom prst="rect">
            <a:avLst/>
          </a:prstGeom>
          <a:ln>
            <a:noFill/>
          </a:ln>
        </p:spPr>
      </p:pic>
      <p:sp>
        <p:nvSpPr>
          <p:cNvPr id="85" name="CustomShape 9"/>
          <p:cNvSpPr/>
          <p:nvPr/>
        </p:nvSpPr>
        <p:spPr>
          <a:xfrm>
            <a:off x="2700360" y="5748848"/>
            <a:ext cx="4121032" cy="8485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C00000"/>
                </a:solidFill>
                <a:latin typeface="Calibri" panose="020F0502020204030204" pitchFamily="34" charset="0"/>
                <a:ea typeface="DejaVu Sans"/>
              </a:rPr>
              <a:t>Контакты:</a:t>
            </a:r>
            <a:r>
              <a:rPr lang="en-US" sz="1400" b="0" strike="noStrike" spc="-1" dirty="0" smtClean="0">
                <a:solidFill>
                  <a:srgbClr val="C00000"/>
                </a:solidFill>
                <a:latin typeface="Calibri" panose="020F0502020204030204" pitchFamily="34" charset="0"/>
                <a:ea typeface="DejaVu Sans"/>
              </a:rPr>
              <a:t>	</a:t>
            </a:r>
            <a:r>
              <a:rPr lang="ru-RU" sz="1400" dirty="0" smtClean="0">
                <a:latin typeface="Calibri" panose="020F0502020204030204" pitchFamily="34" charset="0"/>
              </a:rPr>
              <a:t>тел</a:t>
            </a:r>
            <a:r>
              <a:rPr lang="en-US" sz="1400" dirty="0">
                <a:latin typeface="Calibri" panose="020F0502020204030204" pitchFamily="34" charset="0"/>
              </a:rPr>
              <a:t>.</a:t>
            </a:r>
            <a:r>
              <a:rPr lang="ru-RU" sz="1400" dirty="0" smtClean="0">
                <a:latin typeface="Calibri" panose="020F0502020204030204" pitchFamily="34" charset="0"/>
              </a:rPr>
              <a:t>:</a:t>
            </a:r>
            <a:r>
              <a:rPr lang="ru-RU" sz="1400" dirty="0">
                <a:latin typeface="Calibri" panose="020F0502020204030204" pitchFamily="34" charset="0"/>
              </a:rPr>
              <a:t> + 7 (499) </a:t>
            </a:r>
            <a:r>
              <a:rPr lang="ru-RU" sz="1400" dirty="0" smtClean="0">
                <a:latin typeface="Calibri" panose="020F0502020204030204" pitchFamily="34" charset="0"/>
              </a:rPr>
              <a:t>267</a:t>
            </a:r>
            <a:r>
              <a:rPr lang="en-US" sz="1400" dirty="0" smtClean="0">
                <a:latin typeface="Calibri" panose="020F0502020204030204" pitchFamily="34" charset="0"/>
              </a:rPr>
              <a:t>-</a:t>
            </a:r>
            <a:r>
              <a:rPr lang="ru-RU" sz="1400" dirty="0" smtClean="0">
                <a:latin typeface="Calibri" panose="020F0502020204030204" pitchFamily="34" charset="0"/>
              </a:rPr>
              <a:t>40</a:t>
            </a:r>
            <a:r>
              <a:rPr lang="en-US" sz="1400" dirty="0" smtClean="0">
                <a:latin typeface="Calibri" panose="020F0502020204030204" pitchFamily="34" charset="0"/>
              </a:rPr>
              <a:t>-</a:t>
            </a:r>
            <a:r>
              <a:rPr lang="ru-RU" sz="1400" dirty="0" smtClean="0">
                <a:latin typeface="Calibri" panose="020F0502020204030204" pitchFamily="34" charset="0"/>
              </a:rPr>
              <a:t>10/15 </a:t>
            </a:r>
            <a:r>
              <a:rPr lang="ru-RU" sz="1400" dirty="0">
                <a:latin typeface="Calibri" panose="020F0502020204030204" pitchFamily="34" charset="0"/>
              </a:rPr>
              <a:t>доб. </a:t>
            </a:r>
            <a:r>
              <a:rPr lang="ru-RU" sz="1400" dirty="0" smtClean="0">
                <a:latin typeface="Calibri" panose="020F0502020204030204" pitchFamily="34" charset="0"/>
              </a:rPr>
              <a:t>202</a:t>
            </a:r>
            <a:br>
              <a:rPr lang="ru-RU" sz="1400" dirty="0" smtClean="0">
                <a:latin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</a:rPr>
              <a:t>	e-mail: </a:t>
            </a:r>
            <a:r>
              <a:rPr lang="ru-RU" sz="1400" dirty="0" smtClean="0">
                <a:latin typeface="Calibri" panose="020F0502020204030204" pitchFamily="34" charset="0"/>
              </a:rPr>
              <a:t>rn@vedomost.ru</a:t>
            </a:r>
            <a:br>
              <a:rPr lang="ru-RU" sz="1400" dirty="0" smtClean="0">
                <a:latin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</a:rPr>
              <a:t>	</a:t>
            </a:r>
            <a:r>
              <a:rPr lang="ru-RU" sz="1400" dirty="0" smtClean="0">
                <a:latin typeface="Calibri" panose="020F0502020204030204" pitchFamily="34" charset="0"/>
              </a:rPr>
              <a:t>моб.</a:t>
            </a:r>
            <a:r>
              <a:rPr lang="en-US" sz="1400" dirty="0" smtClean="0">
                <a:latin typeface="Calibri" panose="020F0502020204030204" pitchFamily="34" charset="0"/>
              </a:rPr>
              <a:t>:</a:t>
            </a:r>
            <a:r>
              <a:rPr lang="ru-RU" sz="1400" dirty="0">
                <a:latin typeface="Calibri" panose="020F0502020204030204" pitchFamily="34" charset="0"/>
              </a:rPr>
              <a:t> + 7 </a:t>
            </a:r>
            <a:r>
              <a:rPr lang="en-US" sz="1400" dirty="0" smtClean="0">
                <a:latin typeface="Calibri" panose="020F0502020204030204" pitchFamily="34" charset="0"/>
              </a:rPr>
              <a:t>(</a:t>
            </a:r>
            <a:r>
              <a:rPr lang="ru-RU" sz="1400" dirty="0" smtClean="0">
                <a:latin typeface="Calibri" panose="020F0502020204030204" pitchFamily="34" charset="0"/>
              </a:rPr>
              <a:t>916</a:t>
            </a:r>
            <a:r>
              <a:rPr lang="en-US" sz="1400" dirty="0" smtClean="0">
                <a:latin typeface="Calibri" panose="020F0502020204030204" pitchFamily="34" charset="0"/>
              </a:rPr>
              <a:t>)</a:t>
            </a:r>
            <a:r>
              <a:rPr lang="ru-RU" sz="1400" dirty="0" smtClean="0">
                <a:latin typeface="Calibri" panose="020F0502020204030204" pitchFamily="34" charset="0"/>
              </a:rPr>
              <a:t> 915</a:t>
            </a:r>
            <a:r>
              <a:rPr lang="en-US" sz="1400" dirty="0" smtClean="0">
                <a:latin typeface="Calibri" panose="020F0502020204030204" pitchFamily="34" charset="0"/>
              </a:rPr>
              <a:t>-</a:t>
            </a:r>
            <a:r>
              <a:rPr lang="ru-RU" sz="1400" dirty="0" smtClean="0">
                <a:latin typeface="Calibri" panose="020F0502020204030204" pitchFamily="34" charset="0"/>
              </a:rPr>
              <a:t>03</a:t>
            </a:r>
            <a:r>
              <a:rPr lang="en-US" sz="1400" dirty="0" smtClean="0">
                <a:latin typeface="Calibri" panose="020F0502020204030204" pitchFamily="34" charset="0"/>
              </a:rPr>
              <a:t>-</a:t>
            </a:r>
            <a:r>
              <a:rPr lang="ru-RU" sz="1400" dirty="0" smtClean="0">
                <a:latin typeface="Calibri" panose="020F0502020204030204" pitchFamily="34" charset="0"/>
              </a:rPr>
              <a:t>69</a:t>
            </a:r>
            <a:endParaRPr lang="ru-RU" sz="14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86" name="CustomShape 10"/>
          <p:cNvSpPr/>
          <p:nvPr/>
        </p:nvSpPr>
        <p:spPr>
          <a:xfrm>
            <a:off x="467640" y="2493000"/>
            <a:ext cx="4393080" cy="172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800" b="0" i="1" strike="noStrike" spc="-1">
                <a:solidFill>
                  <a:srgbClr val="FFFFFF"/>
                </a:solidFill>
                <a:latin typeface="Calibri"/>
                <a:ea typeface="DejaVu Sans"/>
              </a:rPr>
              <a:t>Нестандартная, запоминающая  реклама, работающая на Вас</a:t>
            </a:r>
            <a:endParaRPr lang="ru-RU" sz="2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2800" b="0" i="1" strike="noStrike" spc="-1">
                <a:solidFill>
                  <a:srgbClr val="FFFFFF"/>
                </a:solidFill>
                <a:latin typeface="Calibri"/>
                <a:ea typeface="DejaVu Sans"/>
              </a:rPr>
              <a:t>в течение года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87" name="CustomShape 11"/>
          <p:cNvSpPr/>
          <p:nvPr/>
        </p:nvSpPr>
        <p:spPr>
          <a:xfrm>
            <a:off x="467640" y="332640"/>
            <a:ext cx="3038760" cy="107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C00000"/>
                </a:solidFill>
                <a:latin typeface="Calibri"/>
                <a:ea typeface="DejaVu Sans"/>
              </a:rPr>
              <a:t>ОТРАСЛЕВОЙ КАЛЕНДАРЬ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4400" b="0" strike="noStrike" spc="-1">
                <a:solidFill>
                  <a:srgbClr val="C00000"/>
                </a:solidFill>
                <a:latin typeface="Calibri"/>
                <a:ea typeface="DejaVu Sans"/>
              </a:rPr>
              <a:t>НА 2019 год</a:t>
            </a:r>
            <a:endParaRPr lang="ru-RU" sz="4400" b="0" strike="noStrike" spc="-1">
              <a:latin typeface="Arial"/>
            </a:endParaRPr>
          </a:p>
        </p:txBody>
      </p:sp>
      <p:pic>
        <p:nvPicPr>
          <p:cNvPr id="1026" name="Picture 2" descr="E:\Медиакиты\Мясо\Календерь\logo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380" y="404664"/>
            <a:ext cx="2286000" cy="54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264240" y="0"/>
            <a:ext cx="2779560" cy="2664000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2"/>
          <p:cNvSpPr/>
          <p:nvPr/>
        </p:nvSpPr>
        <p:spPr>
          <a:xfrm rot="1406400">
            <a:off x="6350400" y="3876840"/>
            <a:ext cx="1727640" cy="1727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3"/>
          <p:cNvSpPr/>
          <p:nvPr/>
        </p:nvSpPr>
        <p:spPr>
          <a:xfrm rot="1406400">
            <a:off x="5715000" y="1068480"/>
            <a:ext cx="1727640" cy="1727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4"/>
          <p:cNvSpPr/>
          <p:nvPr/>
        </p:nvSpPr>
        <p:spPr>
          <a:xfrm rot="1406400">
            <a:off x="2643480" y="3948840"/>
            <a:ext cx="1727640" cy="1727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5"/>
          <p:cNvSpPr/>
          <p:nvPr/>
        </p:nvSpPr>
        <p:spPr>
          <a:xfrm>
            <a:off x="432000" y="279720"/>
            <a:ext cx="2483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Пакет «СТАНДАРТ»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93" name="CustomShape 6"/>
          <p:cNvSpPr/>
          <p:nvPr/>
        </p:nvSpPr>
        <p:spPr>
          <a:xfrm>
            <a:off x="725400" y="3148200"/>
            <a:ext cx="1667880" cy="135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400" b="1" strike="noStrike" spc="-1">
                <a:solidFill>
                  <a:srgbClr val="C00000"/>
                </a:solidFill>
                <a:latin typeface="Calibri"/>
                <a:ea typeface="DejaVu Sans"/>
              </a:rPr>
              <a:t>Обложка календаря</a:t>
            </a:r>
            <a:endParaRPr lang="ru-RU" sz="14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1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Логотип вашей компании среди других логотипов компаний</a:t>
            </a:r>
            <a:endParaRPr lang="ru-RU" sz="1100" b="0" strike="noStrike" spc="-1">
              <a:latin typeface="Arial"/>
            </a:endParaRPr>
          </a:p>
        </p:txBody>
      </p:sp>
      <p:pic>
        <p:nvPicPr>
          <p:cNvPr id="94" name="Picture 2"/>
          <p:cNvPicPr/>
          <p:nvPr/>
        </p:nvPicPr>
        <p:blipFill>
          <a:blip r:embed="rId2"/>
          <a:stretch/>
        </p:blipFill>
        <p:spPr>
          <a:xfrm>
            <a:off x="2213280" y="2781000"/>
            <a:ext cx="2380680" cy="2918520"/>
          </a:xfrm>
          <a:prstGeom prst="rect">
            <a:avLst/>
          </a:prstGeom>
          <a:ln>
            <a:noFill/>
          </a:ln>
        </p:spPr>
      </p:pic>
      <p:pic>
        <p:nvPicPr>
          <p:cNvPr id="95" name="Picture 3"/>
          <p:cNvPicPr/>
          <p:nvPr/>
        </p:nvPicPr>
        <p:blipFill>
          <a:blip r:embed="rId3"/>
          <a:stretch/>
        </p:blipFill>
        <p:spPr>
          <a:xfrm>
            <a:off x="5330160" y="5400"/>
            <a:ext cx="2380680" cy="2918520"/>
          </a:xfrm>
          <a:prstGeom prst="rect">
            <a:avLst/>
          </a:prstGeom>
          <a:ln>
            <a:noFill/>
          </a:ln>
        </p:spPr>
      </p:pic>
      <p:pic>
        <p:nvPicPr>
          <p:cNvPr id="96" name="Picture 4"/>
          <p:cNvPicPr/>
          <p:nvPr/>
        </p:nvPicPr>
        <p:blipFill>
          <a:blip r:embed="rId4"/>
          <a:stretch/>
        </p:blipFill>
        <p:spPr>
          <a:xfrm>
            <a:off x="5897880" y="2781000"/>
            <a:ext cx="2380680" cy="2918520"/>
          </a:xfrm>
          <a:prstGeom prst="rect">
            <a:avLst/>
          </a:prstGeom>
          <a:ln>
            <a:noFill/>
          </a:ln>
        </p:spPr>
      </p:pic>
      <p:sp>
        <p:nvSpPr>
          <p:cNvPr id="97" name="CustomShape 7"/>
          <p:cNvSpPr/>
          <p:nvPr/>
        </p:nvSpPr>
        <p:spPr>
          <a:xfrm>
            <a:off x="4068000" y="372600"/>
            <a:ext cx="1389960" cy="168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Страница месяца</a:t>
            </a:r>
            <a:endParaRPr lang="ru-RU" sz="1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1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Изображение продукции/услуги вашей компании в стиле календаря.</a:t>
            </a:r>
            <a:endParaRPr lang="ru-RU" sz="11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1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Логотип вашей компании, слоган, контакты</a:t>
            </a:r>
            <a:endParaRPr lang="ru-RU" sz="1100" b="0" strike="noStrike" spc="-1" dirty="0">
              <a:latin typeface="Arial"/>
            </a:endParaRPr>
          </a:p>
        </p:txBody>
      </p:sp>
      <p:sp>
        <p:nvSpPr>
          <p:cNvPr id="98" name="CustomShape 8"/>
          <p:cNvSpPr/>
          <p:nvPr/>
        </p:nvSpPr>
        <p:spPr>
          <a:xfrm rot="927600">
            <a:off x="1734120" y="4284360"/>
            <a:ext cx="1079280" cy="46512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9"/>
          <p:cNvSpPr/>
          <p:nvPr/>
        </p:nvSpPr>
        <p:spPr>
          <a:xfrm>
            <a:off x="4716000" y="3202560"/>
            <a:ext cx="1389960" cy="101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400" b="1" strike="noStrike" spc="-1">
                <a:solidFill>
                  <a:srgbClr val="C00000"/>
                </a:solidFill>
                <a:latin typeface="Calibri"/>
                <a:ea typeface="DejaVu Sans"/>
              </a:rPr>
              <a:t>Модульная реклама</a:t>
            </a:r>
            <a:endParaRPr lang="ru-RU" sz="14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1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вашей компании </a:t>
            </a:r>
            <a:r>
              <a:t/>
            </a:r>
            <a:br/>
            <a:r>
              <a:rPr lang="ru-RU" sz="11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на обороте </a:t>
            </a:r>
            <a:r>
              <a:t/>
            </a:r>
            <a:br/>
            <a:r>
              <a:rPr lang="ru-RU" sz="11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вашего месяца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100" name="CustomShape 10"/>
          <p:cNvSpPr/>
          <p:nvPr/>
        </p:nvSpPr>
        <p:spPr>
          <a:xfrm>
            <a:off x="382680" y="764640"/>
            <a:ext cx="2306160" cy="127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440" indent="-342720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Логотип на обложке</a:t>
            </a:r>
            <a:endParaRPr lang="ru-RU" sz="1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Страница месяца</a:t>
            </a:r>
            <a:endParaRPr lang="ru-RU" sz="1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Модульная реклама </a:t>
            </a:r>
            <a:r>
              <a:t/>
            </a:r>
            <a:br/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на обороте месяца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01" name="CustomShape 11"/>
          <p:cNvSpPr/>
          <p:nvPr/>
        </p:nvSpPr>
        <p:spPr>
          <a:xfrm rot="470400">
            <a:off x="747720" y="2103120"/>
            <a:ext cx="1706400" cy="44964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latin typeface="Calibri"/>
                <a:ea typeface="DejaVu Sans"/>
              </a:rPr>
              <a:t>70 000 </a:t>
            </a: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руб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6" name="CustomShape 7"/>
          <p:cNvSpPr/>
          <p:nvPr/>
        </p:nvSpPr>
        <p:spPr>
          <a:xfrm>
            <a:off x="0" y="6309320"/>
            <a:ext cx="9143280" cy="54868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50" name="Picture 2" descr="E:\Медиакиты\Мясо\Календерь\logo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79" y="6439660"/>
            <a:ext cx="121371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stomShape 9"/>
          <p:cNvSpPr/>
          <p:nvPr/>
        </p:nvSpPr>
        <p:spPr>
          <a:xfrm>
            <a:off x="1043608" y="6453336"/>
            <a:ext cx="7842856" cy="1999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100" b="1" strike="noStrike" spc="-1" dirty="0" smtClean="0">
                <a:solidFill>
                  <a:schemeClr val="bg1"/>
                </a:solidFill>
                <a:latin typeface="Calibri" panose="020F0502020204030204" pitchFamily="34" charset="0"/>
                <a:ea typeface="DejaVu Sans"/>
              </a:rPr>
              <a:t>Контакты:</a:t>
            </a:r>
            <a:r>
              <a:rPr lang="en-US" sz="1100" b="1" strike="noStrike" spc="-1" dirty="0" smtClean="0">
                <a:solidFill>
                  <a:schemeClr val="bg1"/>
                </a:solidFill>
                <a:latin typeface="Calibri" panose="020F0502020204030204" pitchFamily="34" charset="0"/>
                <a:ea typeface="DejaVu Sans"/>
              </a:rPr>
              <a:t>  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тел</a:t>
            </a:r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  <a:r>
              <a:rPr lang="ru-RU" sz="1100" dirty="0">
                <a:solidFill>
                  <a:schemeClr val="bg1"/>
                </a:solidFill>
                <a:latin typeface="Calibri" panose="020F0502020204030204" pitchFamily="34" charset="0"/>
              </a:rPr>
              <a:t> + 7 (499) 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267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40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10/15 </a:t>
            </a:r>
            <a:r>
              <a:rPr lang="ru-RU" sz="1100" dirty="0">
                <a:solidFill>
                  <a:schemeClr val="bg1"/>
                </a:solidFill>
                <a:latin typeface="Calibri" panose="020F0502020204030204" pitchFamily="34" charset="0"/>
              </a:rPr>
              <a:t>доб. 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202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|   e-mail: 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rn@vedomost.ru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|   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моб.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  <a:r>
              <a:rPr lang="ru-RU" sz="1100" dirty="0">
                <a:solidFill>
                  <a:schemeClr val="bg1"/>
                </a:solidFill>
                <a:latin typeface="Calibri" panose="020F0502020204030204" pitchFamily="34" charset="0"/>
              </a:rPr>
              <a:t> + 7 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(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916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915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03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69</a:t>
            </a:r>
            <a:endParaRPr lang="ru-RU" sz="1100" b="0" strike="noStrike" spc="-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251640" y="0"/>
            <a:ext cx="2779560" cy="3428640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CustomShape 2"/>
          <p:cNvSpPr/>
          <p:nvPr/>
        </p:nvSpPr>
        <p:spPr>
          <a:xfrm>
            <a:off x="404280" y="179280"/>
            <a:ext cx="2151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Пакет «ПРЕМИУМ»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04" name="CustomShape 3"/>
          <p:cNvSpPr/>
          <p:nvPr/>
        </p:nvSpPr>
        <p:spPr>
          <a:xfrm rot="1406400">
            <a:off x="1354680" y="4212720"/>
            <a:ext cx="1534680" cy="15346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CustomShape 4"/>
          <p:cNvSpPr/>
          <p:nvPr/>
        </p:nvSpPr>
        <p:spPr>
          <a:xfrm>
            <a:off x="225720" y="3717000"/>
            <a:ext cx="1029960" cy="135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400" b="1" strike="noStrike" spc="-1">
                <a:solidFill>
                  <a:srgbClr val="C00000"/>
                </a:solidFill>
                <a:latin typeface="Calibri"/>
                <a:ea typeface="DejaVu Sans"/>
              </a:rPr>
              <a:t>Обложка календаря</a:t>
            </a:r>
            <a:endParaRPr lang="ru-RU" sz="14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1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Логотип </a:t>
            </a:r>
            <a:r>
              <a:rPr lang="ru-RU" sz="11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вашей компании </a:t>
            </a:r>
            <a:endParaRPr lang="ru-RU" sz="11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1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на 1/5 полосы наверху</a:t>
            </a:r>
            <a:endParaRPr lang="ru-RU" sz="1100" b="0" strike="noStrike" spc="-1">
              <a:latin typeface="Arial"/>
            </a:endParaRPr>
          </a:p>
        </p:txBody>
      </p:sp>
      <p:pic>
        <p:nvPicPr>
          <p:cNvPr id="106" name="Picture 2"/>
          <p:cNvPicPr/>
          <p:nvPr/>
        </p:nvPicPr>
        <p:blipFill>
          <a:blip r:embed="rId2"/>
          <a:stretch/>
        </p:blipFill>
        <p:spPr>
          <a:xfrm>
            <a:off x="1077840" y="3470040"/>
            <a:ext cx="1904400" cy="2334960"/>
          </a:xfrm>
          <a:prstGeom prst="rect">
            <a:avLst/>
          </a:prstGeom>
          <a:ln>
            <a:noFill/>
          </a:ln>
        </p:spPr>
      </p:pic>
      <p:sp>
        <p:nvSpPr>
          <p:cNvPr id="107" name="CustomShape 5"/>
          <p:cNvSpPr/>
          <p:nvPr/>
        </p:nvSpPr>
        <p:spPr>
          <a:xfrm rot="1406400">
            <a:off x="4523040" y="1219680"/>
            <a:ext cx="1534680" cy="15346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6"/>
          <p:cNvSpPr/>
          <p:nvPr/>
        </p:nvSpPr>
        <p:spPr>
          <a:xfrm>
            <a:off x="3035880" y="396000"/>
            <a:ext cx="1175760" cy="209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Первая</a:t>
            </a:r>
            <a:endParaRPr lang="ru-RU" sz="1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и последняя страницы</a:t>
            </a:r>
            <a:endParaRPr lang="ru-RU" sz="1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1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Текстовая информация </a:t>
            </a:r>
            <a:endParaRPr lang="ru-RU" sz="11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1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о вашей компании,</a:t>
            </a:r>
            <a:r>
              <a:rPr lang="ru-RU" sz="11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логотип</a:t>
            </a:r>
            <a:endParaRPr lang="ru-RU" sz="11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1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и изображение;</a:t>
            </a:r>
            <a:endParaRPr lang="ru-RU" sz="11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1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модульная реклама</a:t>
            </a:r>
            <a:endParaRPr lang="ru-RU" sz="1100" b="0" strike="noStrike" spc="-1" dirty="0">
              <a:latin typeface="Arial"/>
            </a:endParaRPr>
          </a:p>
        </p:txBody>
      </p:sp>
      <p:sp>
        <p:nvSpPr>
          <p:cNvPr id="109" name="CustomShape 7"/>
          <p:cNvSpPr/>
          <p:nvPr/>
        </p:nvSpPr>
        <p:spPr>
          <a:xfrm rot="1406400">
            <a:off x="7331400" y="1291680"/>
            <a:ext cx="1534680" cy="15346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8"/>
          <p:cNvSpPr/>
          <p:nvPr/>
        </p:nvSpPr>
        <p:spPr>
          <a:xfrm>
            <a:off x="5846040" y="548640"/>
            <a:ext cx="1389960" cy="101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400" b="1" strike="noStrike" spc="-1">
                <a:solidFill>
                  <a:srgbClr val="C00000"/>
                </a:solidFill>
                <a:latin typeface="Calibri"/>
                <a:ea typeface="DejaVu Sans"/>
              </a:rPr>
              <a:t>Календарные сетки </a:t>
            </a:r>
            <a:endParaRPr lang="ru-RU" sz="14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100" b="1" strike="noStrike" spc="-1">
                <a:solidFill>
                  <a:srgbClr val="C00000"/>
                </a:solidFill>
                <a:latin typeface="Calibri"/>
                <a:ea typeface="DejaVu Sans"/>
              </a:rPr>
              <a:t>(2019 и 2020 гг)</a:t>
            </a:r>
            <a:endParaRPr lang="ru-RU" sz="11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1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Ваша реклама </a:t>
            </a:r>
            <a:endParaRPr lang="ru-RU" sz="11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1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на 1/3 полосы</a:t>
            </a:r>
            <a:endParaRPr lang="ru-RU" sz="1100" b="0" strike="noStrike" spc="-1">
              <a:latin typeface="Arial"/>
            </a:endParaRPr>
          </a:p>
        </p:txBody>
      </p:sp>
      <p:pic>
        <p:nvPicPr>
          <p:cNvPr id="111" name="Picture 4"/>
          <p:cNvPicPr/>
          <p:nvPr/>
        </p:nvPicPr>
        <p:blipFill>
          <a:blip r:embed="rId3"/>
          <a:stretch/>
        </p:blipFill>
        <p:spPr>
          <a:xfrm>
            <a:off x="6948360" y="300240"/>
            <a:ext cx="1904400" cy="2334960"/>
          </a:xfrm>
          <a:prstGeom prst="rect">
            <a:avLst/>
          </a:prstGeom>
          <a:ln>
            <a:noFill/>
          </a:ln>
        </p:spPr>
      </p:pic>
      <p:sp>
        <p:nvSpPr>
          <p:cNvPr id="112" name="CustomShape 9"/>
          <p:cNvSpPr/>
          <p:nvPr/>
        </p:nvSpPr>
        <p:spPr>
          <a:xfrm rot="1406400">
            <a:off x="4595040" y="4163400"/>
            <a:ext cx="1534680" cy="15346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CustomShape 10"/>
          <p:cNvSpPr/>
          <p:nvPr/>
        </p:nvSpPr>
        <p:spPr>
          <a:xfrm>
            <a:off x="3033720" y="3612960"/>
            <a:ext cx="1389960" cy="168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400" b="1" strike="noStrike" spc="-1">
                <a:solidFill>
                  <a:srgbClr val="C00000"/>
                </a:solidFill>
                <a:latin typeface="Calibri"/>
                <a:ea typeface="DejaVu Sans"/>
              </a:rPr>
              <a:t>Страница месяца</a:t>
            </a:r>
            <a:endParaRPr lang="ru-RU" sz="14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1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Изображение продукции/услуги </a:t>
            </a:r>
            <a:r>
              <a:rPr lang="ru-RU" sz="11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вашей компании </a:t>
            </a:r>
            <a:r>
              <a:rPr lang="ru-RU" sz="11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в стиле календаря.</a:t>
            </a:r>
            <a:endParaRPr lang="ru-RU" sz="11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1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Логотип вашей компании, слоган, контакты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114" name="CustomShape 11"/>
          <p:cNvSpPr/>
          <p:nvPr/>
        </p:nvSpPr>
        <p:spPr>
          <a:xfrm rot="1406400">
            <a:off x="7187400" y="4112640"/>
            <a:ext cx="1534680" cy="15346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CustomShape 12"/>
          <p:cNvSpPr/>
          <p:nvPr/>
        </p:nvSpPr>
        <p:spPr>
          <a:xfrm>
            <a:off x="6088680" y="3587400"/>
            <a:ext cx="1074960" cy="135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400" b="1" strike="noStrike" spc="-1">
                <a:solidFill>
                  <a:srgbClr val="C00000"/>
                </a:solidFill>
                <a:latin typeface="Calibri"/>
                <a:ea typeface="DejaVu Sans"/>
              </a:rPr>
              <a:t>Модульная реклама</a:t>
            </a:r>
            <a:endParaRPr lang="ru-RU" sz="14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1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вашей компании </a:t>
            </a:r>
            <a:r>
              <a:rPr lang="ru-RU" sz="11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на обороте </a:t>
            </a:r>
            <a:r>
              <a:t/>
            </a:r>
            <a:br/>
            <a:r>
              <a:rPr lang="ru-RU" sz="11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вашего месяца</a:t>
            </a:r>
            <a:endParaRPr lang="ru-RU" sz="1100" b="0" strike="noStrike" spc="-1">
              <a:latin typeface="Arial"/>
            </a:endParaRPr>
          </a:p>
        </p:txBody>
      </p:sp>
      <p:pic>
        <p:nvPicPr>
          <p:cNvPr id="116" name="Picture 2"/>
          <p:cNvPicPr/>
          <p:nvPr/>
        </p:nvPicPr>
        <p:blipFill>
          <a:blip r:embed="rId4"/>
          <a:stretch/>
        </p:blipFill>
        <p:spPr>
          <a:xfrm>
            <a:off x="4338360" y="3451320"/>
            <a:ext cx="1904400" cy="2334960"/>
          </a:xfrm>
          <a:prstGeom prst="rect">
            <a:avLst/>
          </a:prstGeom>
          <a:ln>
            <a:noFill/>
          </a:ln>
        </p:spPr>
      </p:pic>
      <p:pic>
        <p:nvPicPr>
          <p:cNvPr id="117" name="Picture 3"/>
          <p:cNvPicPr/>
          <p:nvPr/>
        </p:nvPicPr>
        <p:blipFill>
          <a:blip r:embed="rId5"/>
          <a:stretch/>
        </p:blipFill>
        <p:spPr>
          <a:xfrm>
            <a:off x="6948360" y="3398400"/>
            <a:ext cx="1904400" cy="2334960"/>
          </a:xfrm>
          <a:prstGeom prst="rect">
            <a:avLst/>
          </a:prstGeom>
          <a:ln>
            <a:noFill/>
          </a:ln>
        </p:spPr>
      </p:pic>
      <p:pic>
        <p:nvPicPr>
          <p:cNvPr id="118" name="Picture 4"/>
          <p:cNvPicPr/>
          <p:nvPr/>
        </p:nvPicPr>
        <p:blipFill>
          <a:blip r:embed="rId3"/>
          <a:stretch/>
        </p:blipFill>
        <p:spPr>
          <a:xfrm>
            <a:off x="7308360" y="373680"/>
            <a:ext cx="1904400" cy="2334960"/>
          </a:xfrm>
          <a:prstGeom prst="rect">
            <a:avLst/>
          </a:prstGeom>
          <a:ln>
            <a:noFill/>
          </a:ln>
        </p:spPr>
      </p:pic>
      <p:pic>
        <p:nvPicPr>
          <p:cNvPr id="119" name="Picture 3"/>
          <p:cNvPicPr/>
          <p:nvPr/>
        </p:nvPicPr>
        <p:blipFill>
          <a:blip r:embed="rId5"/>
          <a:stretch/>
        </p:blipFill>
        <p:spPr>
          <a:xfrm>
            <a:off x="4092120" y="364320"/>
            <a:ext cx="1904400" cy="2334960"/>
          </a:xfrm>
          <a:prstGeom prst="rect">
            <a:avLst/>
          </a:prstGeom>
          <a:ln>
            <a:noFill/>
          </a:ln>
        </p:spPr>
      </p:pic>
      <p:sp>
        <p:nvSpPr>
          <p:cNvPr id="120" name="CustomShape 13"/>
          <p:cNvSpPr/>
          <p:nvPr/>
        </p:nvSpPr>
        <p:spPr>
          <a:xfrm>
            <a:off x="376560" y="667440"/>
            <a:ext cx="2539080" cy="217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620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Логотип на обложке</a:t>
            </a:r>
            <a:endParaRPr lang="ru-RU" sz="1400" b="0" strike="noStrike" spc="-1">
              <a:latin typeface="Arial"/>
            </a:endParaRPr>
          </a:p>
          <a:p>
            <a:pPr marL="28620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Первая и последняя страницы о компании</a:t>
            </a:r>
            <a:endParaRPr lang="ru-RU" sz="1400" b="0" strike="noStrike" spc="-1">
              <a:latin typeface="Arial"/>
            </a:endParaRPr>
          </a:p>
          <a:p>
            <a:pPr marL="28620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Календари на 2019-2020 гг</a:t>
            </a:r>
            <a:endParaRPr lang="ru-RU" sz="1400" b="0" strike="noStrike" spc="-1">
              <a:latin typeface="Arial"/>
            </a:endParaRPr>
          </a:p>
          <a:p>
            <a:pPr marL="28620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Страница месяца</a:t>
            </a:r>
            <a:endParaRPr lang="ru-RU" sz="1400" b="0" strike="noStrike" spc="-1">
              <a:latin typeface="Arial"/>
            </a:endParaRPr>
          </a:p>
          <a:p>
            <a:pPr marL="28620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Модульная реклама на обороте месяца</a:t>
            </a:r>
            <a:endParaRPr lang="ru-RU" sz="1400" b="0" strike="noStrike" spc="-1">
              <a:latin typeface="Arial"/>
            </a:endParaRPr>
          </a:p>
          <a:p>
            <a:pPr marL="28620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Модульная реклама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121" name="Picture 5"/>
          <p:cNvPicPr/>
          <p:nvPr/>
        </p:nvPicPr>
        <p:blipFill>
          <a:blip r:embed="rId6"/>
          <a:stretch/>
        </p:blipFill>
        <p:spPr>
          <a:xfrm>
            <a:off x="4395600" y="445680"/>
            <a:ext cx="1904400" cy="2334960"/>
          </a:xfrm>
          <a:prstGeom prst="rect">
            <a:avLst/>
          </a:prstGeom>
          <a:ln>
            <a:noFill/>
          </a:ln>
        </p:spPr>
      </p:pic>
      <p:sp>
        <p:nvSpPr>
          <p:cNvPr id="122" name="CustomShape 14"/>
          <p:cNvSpPr/>
          <p:nvPr/>
        </p:nvSpPr>
        <p:spPr>
          <a:xfrm rot="205800">
            <a:off x="800280" y="2759400"/>
            <a:ext cx="1706400" cy="44964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latin typeface="Calibri"/>
                <a:ea typeface="DejaVu Sans"/>
              </a:rPr>
              <a:t>200 000 </a:t>
            </a: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руб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3" name="CustomShape 7"/>
          <p:cNvSpPr/>
          <p:nvPr/>
        </p:nvSpPr>
        <p:spPr>
          <a:xfrm>
            <a:off x="0" y="6309320"/>
            <a:ext cx="9143280" cy="54868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" name="Picture 2" descr="E:\Медиакиты\Мясо\Календерь\logo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79" y="6439660"/>
            <a:ext cx="121371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stomShape 9"/>
          <p:cNvSpPr/>
          <p:nvPr/>
        </p:nvSpPr>
        <p:spPr>
          <a:xfrm>
            <a:off x="1043608" y="6453336"/>
            <a:ext cx="7842856" cy="1999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100" b="1" strike="noStrike" spc="-1" dirty="0" smtClean="0">
                <a:solidFill>
                  <a:schemeClr val="bg1"/>
                </a:solidFill>
                <a:latin typeface="Calibri" panose="020F0502020204030204" pitchFamily="34" charset="0"/>
                <a:ea typeface="DejaVu Sans"/>
              </a:rPr>
              <a:t>Контакты:</a:t>
            </a:r>
            <a:r>
              <a:rPr lang="en-US" sz="1100" b="1" strike="noStrike" spc="-1" dirty="0" smtClean="0">
                <a:solidFill>
                  <a:schemeClr val="bg1"/>
                </a:solidFill>
                <a:latin typeface="Calibri" panose="020F0502020204030204" pitchFamily="34" charset="0"/>
                <a:ea typeface="DejaVu Sans"/>
              </a:rPr>
              <a:t>  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тел</a:t>
            </a:r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  <a:r>
              <a:rPr lang="ru-RU" sz="1100" dirty="0">
                <a:solidFill>
                  <a:schemeClr val="bg1"/>
                </a:solidFill>
                <a:latin typeface="Calibri" panose="020F0502020204030204" pitchFamily="34" charset="0"/>
              </a:rPr>
              <a:t> + 7 (499) 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267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40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10/15 </a:t>
            </a:r>
            <a:r>
              <a:rPr lang="ru-RU" sz="1100" dirty="0">
                <a:solidFill>
                  <a:schemeClr val="bg1"/>
                </a:solidFill>
                <a:latin typeface="Calibri" panose="020F0502020204030204" pitchFamily="34" charset="0"/>
              </a:rPr>
              <a:t>доб. 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202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|   e-mail: 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rn@vedomost.ru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|   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моб.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  <a:r>
              <a:rPr lang="ru-RU" sz="1100" dirty="0">
                <a:solidFill>
                  <a:schemeClr val="bg1"/>
                </a:solidFill>
                <a:latin typeface="Calibri" panose="020F0502020204030204" pitchFamily="34" charset="0"/>
              </a:rPr>
              <a:t> + 7 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(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916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915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03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69</a:t>
            </a:r>
            <a:endParaRPr lang="ru-RU" sz="1100" b="0" strike="noStrike" spc="-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7"/>
          <p:cNvSpPr/>
          <p:nvPr/>
        </p:nvSpPr>
        <p:spPr>
          <a:xfrm>
            <a:off x="0" y="6309320"/>
            <a:ext cx="9143280" cy="54868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" name="Picture 2" descr="E:\Медиакиты\Мясо\Календерь\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79" y="6439660"/>
            <a:ext cx="121371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stomShape 9"/>
          <p:cNvSpPr/>
          <p:nvPr/>
        </p:nvSpPr>
        <p:spPr>
          <a:xfrm>
            <a:off x="1043608" y="6453336"/>
            <a:ext cx="7842856" cy="1999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100" b="1" strike="noStrike" spc="-1" dirty="0" smtClean="0">
                <a:solidFill>
                  <a:schemeClr val="bg1"/>
                </a:solidFill>
                <a:latin typeface="Calibri" panose="020F0502020204030204" pitchFamily="34" charset="0"/>
                <a:ea typeface="DejaVu Sans"/>
              </a:rPr>
              <a:t>Контакты:</a:t>
            </a:r>
            <a:r>
              <a:rPr lang="en-US" sz="1100" b="1" strike="noStrike" spc="-1" dirty="0" smtClean="0">
                <a:solidFill>
                  <a:schemeClr val="bg1"/>
                </a:solidFill>
                <a:latin typeface="Calibri" panose="020F0502020204030204" pitchFamily="34" charset="0"/>
                <a:ea typeface="DejaVu Sans"/>
              </a:rPr>
              <a:t>  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тел</a:t>
            </a:r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  <a:r>
              <a:rPr lang="ru-RU" sz="1100" dirty="0">
                <a:solidFill>
                  <a:schemeClr val="bg1"/>
                </a:solidFill>
                <a:latin typeface="Calibri" panose="020F0502020204030204" pitchFamily="34" charset="0"/>
              </a:rPr>
              <a:t> + 7 (499) 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267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40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10/15 </a:t>
            </a:r>
            <a:r>
              <a:rPr lang="ru-RU" sz="1100" dirty="0">
                <a:solidFill>
                  <a:schemeClr val="bg1"/>
                </a:solidFill>
                <a:latin typeface="Calibri" panose="020F0502020204030204" pitchFamily="34" charset="0"/>
              </a:rPr>
              <a:t>доб. 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202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|   e-mail: 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rn@vedomost.ru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|   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моб.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  <a:r>
              <a:rPr lang="ru-RU" sz="1100" dirty="0">
                <a:solidFill>
                  <a:schemeClr val="bg1"/>
                </a:solidFill>
                <a:latin typeface="Calibri" panose="020F0502020204030204" pitchFamily="34" charset="0"/>
              </a:rPr>
              <a:t> + 7 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(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916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915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03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69</a:t>
            </a:r>
            <a:endParaRPr lang="ru-RU" sz="1100" b="0" strike="noStrike" spc="-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33" name="Picture 9" descr="E:\Разное\2018\razmery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046" y="620688"/>
            <a:ext cx="1803400" cy="21653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:\Разное\2018\razmery-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992" y="652744"/>
            <a:ext cx="1803400" cy="21653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E:\Разное\2018\razmery-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67" y="3356993"/>
            <a:ext cx="1803400" cy="21621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:\Разное\2018\razmery-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992" y="3356992"/>
            <a:ext cx="1800225" cy="21621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stomShape 1"/>
          <p:cNvSpPr/>
          <p:nvPr/>
        </p:nvSpPr>
        <p:spPr>
          <a:xfrm>
            <a:off x="264240" y="0"/>
            <a:ext cx="1571456" cy="1332000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" name="CustomShape 5"/>
          <p:cNvSpPr/>
          <p:nvPr/>
        </p:nvSpPr>
        <p:spPr>
          <a:xfrm>
            <a:off x="432000" y="279720"/>
            <a:ext cx="2483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Размеры</a:t>
            </a:r>
          </a:p>
          <a:p>
            <a:pPr>
              <a:lnSpc>
                <a:spcPct val="100000"/>
              </a:lnSpc>
            </a:pPr>
            <a:r>
              <a:rPr lang="ru-RU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календаря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2" name="CustomShape 6"/>
          <p:cNvSpPr/>
          <p:nvPr/>
        </p:nvSpPr>
        <p:spPr>
          <a:xfrm>
            <a:off x="5000848" y="4869161"/>
            <a:ext cx="1175760" cy="5040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Первая</a:t>
            </a:r>
            <a:endParaRPr lang="ru-RU" sz="1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страница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3" name="CustomShape 8"/>
          <p:cNvSpPr/>
          <p:nvPr/>
        </p:nvSpPr>
        <p:spPr>
          <a:xfrm>
            <a:off x="1292115" y="4849357"/>
            <a:ext cx="1389960" cy="509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Календарные сетки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4" name="CustomShape 10"/>
          <p:cNvSpPr/>
          <p:nvPr/>
        </p:nvSpPr>
        <p:spPr>
          <a:xfrm>
            <a:off x="1292115" y="2132856"/>
            <a:ext cx="1389960" cy="5368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Страница </a:t>
            </a:r>
            <a:r>
              <a:rPr lang="ru-RU" sz="14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месяца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5" name="CustomShape 12"/>
          <p:cNvSpPr/>
          <p:nvPr/>
        </p:nvSpPr>
        <p:spPr>
          <a:xfrm>
            <a:off x="5101648" y="2164912"/>
            <a:ext cx="1074960" cy="5040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Модульная </a:t>
            </a:r>
            <a:r>
              <a:rPr lang="ru-RU" sz="14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реклама</a:t>
            </a:r>
            <a:endParaRPr lang="ru-RU" sz="1400" b="0" strike="noStrike" spc="-1" dirty="0">
              <a:latin typeface="Arial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95536" y="1556792"/>
            <a:ext cx="0" cy="4392488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431004" y="5949280"/>
            <a:ext cx="8029428" cy="15044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47936" y="1709192"/>
            <a:ext cx="0" cy="2511896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4965036" y="6111275"/>
            <a:ext cx="2908476" cy="5449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498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5932</TotalTime>
  <Words>177</Words>
  <Application>Microsoft Office PowerPoint</Application>
  <PresentationFormat>Экран (4:3)</PresentationFormat>
  <Paragraphs>53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Андреева Елена</cp:lastModifiedBy>
  <cp:revision>191</cp:revision>
  <dcterms:created xsi:type="dcterms:W3CDTF">2016-06-08T13:10:55Z</dcterms:created>
  <dcterms:modified xsi:type="dcterms:W3CDTF">2018-09-06T13:40:18Z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