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0" r:id="rId4"/>
    <p:sldId id="258" r:id="rId5"/>
    <p:sldId id="265" r:id="rId6"/>
    <p:sldId id="266" r:id="rId7"/>
    <p:sldId id="267" r:id="rId8"/>
    <p:sldId id="268" r:id="rId9"/>
    <p:sldId id="259" r:id="rId10"/>
    <p:sldId id="261" r:id="rId11"/>
    <p:sldId id="262" r:id="rId12"/>
    <p:sldId id="260" r:id="rId13"/>
    <p:sldId id="269" r:id="rId14"/>
    <p:sldId id="26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00CC00"/>
    <a:srgbClr val="33CC33"/>
    <a:srgbClr val="FF00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576" autoAdjust="0"/>
  </p:normalViewPr>
  <p:slideViewPr>
    <p:cSldViewPr>
      <p:cViewPr>
        <p:scale>
          <a:sx n="75" d="100"/>
          <a:sy n="75" d="100"/>
        </p:scale>
        <p:origin x="-11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83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AB634C2-670E-42C0-9BA7-E247C7E5F451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43A5466-9372-48DB-865B-C83E79216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38C4A424-9EBA-4C87-B1F0-9B8086932CA2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4100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3A9BD6CC-B93C-4598-92D7-C5065373A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7772400" cy="1470025"/>
          </a:xfrm>
        </p:spPr>
        <p:txBody>
          <a:bodyPr/>
          <a:lstStyle>
            <a:lvl1pPr algn="l">
              <a:defRPr sz="2800" b="1" i="0" cap="all" baseline="0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3380" y="3124200"/>
            <a:ext cx="6400800" cy="1752600"/>
          </a:xfrm>
        </p:spPr>
        <p:txBody>
          <a:bodyPr anchor="ctr"/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6553200"/>
            <a:ext cx="2743200" cy="304800"/>
          </a:xfrm>
          <a:prstGeom prst="rect">
            <a:avLst/>
          </a:prstGeom>
          <a:solidFill>
            <a:srgbClr val="33CC33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spc="300" dirty="0" err="1">
                <a:solidFill>
                  <a:schemeClr val="bg1"/>
                </a:solidFill>
                <a:cs typeface="+mn-cs"/>
              </a:rPr>
              <a:t>ingredienty</a:t>
            </a:r>
            <a:r>
              <a:rPr lang="ru-RU" sz="1400" spc="300" dirty="0">
                <a:solidFill>
                  <a:schemeClr val="bg1"/>
                </a:solidFill>
                <a:cs typeface="+mn-cs"/>
              </a:rPr>
              <a:t>-</a:t>
            </a:r>
            <a:r>
              <a:rPr lang="en-US" sz="1400" spc="300" dirty="0" err="1">
                <a:solidFill>
                  <a:schemeClr val="bg1"/>
                </a:solidFill>
                <a:cs typeface="+mn-cs"/>
              </a:rPr>
              <a:t>razvitie</a:t>
            </a:r>
            <a:r>
              <a:rPr lang="ru-RU" sz="1400" spc="300" dirty="0">
                <a:solidFill>
                  <a:schemeClr val="bg1"/>
                </a:solidFill>
                <a:cs typeface="+mn-cs"/>
              </a:rPr>
              <a:t>.</a:t>
            </a:r>
            <a:r>
              <a:rPr lang="en-US" sz="1400" spc="300" dirty="0" err="1">
                <a:solidFill>
                  <a:schemeClr val="bg1"/>
                </a:solidFill>
                <a:cs typeface="+mn-cs"/>
              </a:rPr>
              <a:t>ru</a:t>
            </a:r>
            <a:endParaRPr lang="ru-RU" sz="1400" spc="300" dirty="0">
              <a:solidFill>
                <a:srgbClr val="00FF00"/>
              </a:solidFill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6400800" cy="685800"/>
          </a:xfrm>
        </p:spPr>
        <p:txBody>
          <a:bodyPr/>
          <a:lstStyle>
            <a:lvl1pPr algn="l">
              <a:defRPr sz="2000" b="1" cap="all"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562600"/>
          </a:xfrm>
        </p:spPr>
        <p:txBody>
          <a:bodyPr/>
          <a:lstStyle>
            <a:lvl1pPr>
              <a:buClr>
                <a:srgbClr val="C00000"/>
              </a:buClr>
              <a:defRPr sz="2400"/>
            </a:lvl1pPr>
            <a:lvl2pPr>
              <a:buClr>
                <a:srgbClr val="C00000"/>
              </a:buClr>
              <a:defRPr sz="2000"/>
            </a:lvl2pPr>
            <a:lvl3pPr>
              <a:buClr>
                <a:srgbClr val="C00000"/>
              </a:buClr>
              <a:defRPr sz="1800"/>
            </a:lvl3pPr>
            <a:lvl4pPr>
              <a:buClr>
                <a:srgbClr val="C00000"/>
              </a:buClr>
              <a:defRPr sz="1600"/>
            </a:lvl4pPr>
            <a:lvl5pPr>
              <a:buClr>
                <a:srgbClr val="C00000"/>
              </a:buClr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D748A-2EAE-4EA7-AC3C-6FA48F9BE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0"/>
            <a:ext cx="2590800" cy="722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553200"/>
            <a:ext cx="457200" cy="304800"/>
          </a:xfrm>
          <a:prstGeom prst="rect">
            <a:avLst/>
          </a:prstGeom>
          <a:solidFill>
            <a:srgbClr val="00CC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FE9D7D02-0703-4683-90EC-A7F82CDA26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2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152400" y="685800"/>
            <a:ext cx="8839200" cy="0"/>
          </a:xfrm>
          <a:prstGeom prst="line">
            <a:avLst/>
          </a:prstGeom>
          <a:noFill/>
          <a:ln w="28575" algn="ctr">
            <a:solidFill>
              <a:srgbClr val="33CC33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Заголовок 1"/>
          <p:cNvSpPr>
            <a:spLocks noGrp="1"/>
          </p:cNvSpPr>
          <p:nvPr>
            <p:ph type="ctrTitle"/>
          </p:nvPr>
        </p:nvSpPr>
        <p:spPr>
          <a:xfrm>
            <a:off x="468313" y="2133600"/>
            <a:ext cx="7772400" cy="1470025"/>
          </a:xfrm>
        </p:spPr>
        <p:txBody>
          <a:bodyPr/>
          <a:lstStyle/>
          <a:p>
            <a:pPr algn="ctr" eaLnBrk="1" hangingPunct="1"/>
            <a:r>
              <a:rPr lang="ru-RU" cap="none" smtClean="0"/>
              <a:t>ИНГРЕДИЕНТЫ. РАЗВИТИЕ</a:t>
            </a:r>
          </a:p>
        </p:txBody>
      </p:sp>
      <p:sp>
        <p:nvSpPr>
          <p:cNvPr id="614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850" y="3213100"/>
            <a:ext cx="8466138" cy="1752600"/>
          </a:xfrm>
        </p:spPr>
        <p:txBody>
          <a:bodyPr/>
          <a:lstStyle/>
          <a:p>
            <a:pPr eaLnBrk="1" hangingPunct="1"/>
            <a:endParaRPr lang="ru-RU" smtClean="0"/>
          </a:p>
          <a:p>
            <a:pPr algn="r" eaLnBrk="1" hangingPunct="1"/>
            <a:endParaRPr lang="ru-RU" smtClean="0"/>
          </a:p>
          <a:p>
            <a:pPr algn="r" eaLnBrk="1" hangingPunct="1"/>
            <a:r>
              <a:rPr lang="ru-RU" smtClean="0"/>
              <a:t>КОМПЛЕКСНЫЙ ПОСТАВЩИК ИНГРЕДИЕНТОВ</a:t>
            </a:r>
          </a:p>
          <a:p>
            <a:pPr algn="r" eaLnBrk="1" hangingPunct="1"/>
            <a:r>
              <a:rPr lang="ru-RU" smtClean="0"/>
              <a:t> ДЛЯ ПИЩЕВОЙ ПРОМЫШЛЕННОСТИ</a:t>
            </a:r>
          </a:p>
        </p:txBody>
      </p:sp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0" y="6135688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/>
              <a:t>Россия</a:t>
            </a:r>
          </a:p>
          <a:p>
            <a:pPr algn="ctr"/>
            <a:r>
              <a:rPr lang="ru-RU" sz="1200"/>
              <a:t>Санкт-Петербург</a:t>
            </a:r>
          </a:p>
          <a:p>
            <a:pPr algn="ctr"/>
            <a:r>
              <a:rPr lang="ru-RU" sz="1200"/>
              <a:t>2016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11" descr="7 Разгрузка маш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679575" y="3412331"/>
            <a:ext cx="3984625" cy="29884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Производство</a:t>
            </a:r>
          </a:p>
        </p:txBody>
      </p:sp>
      <p:sp>
        <p:nvSpPr>
          <p:cNvPr id="15363" name="Text Box 9"/>
          <p:cNvSpPr txBox="1">
            <a:spLocks noChangeArrowheads="1"/>
          </p:cNvSpPr>
          <p:nvPr/>
        </p:nvSpPr>
        <p:spPr bwMode="auto">
          <a:xfrm>
            <a:off x="6350" y="609600"/>
            <a:ext cx="3346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600" b="1"/>
              <a:t>Административное здание</a:t>
            </a:r>
          </a:p>
          <a:p>
            <a:pPr algn="r"/>
            <a:r>
              <a:rPr lang="ru-RU" sz="1600" b="1"/>
              <a:t>ООО «Ингредиенты. Развитие»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4791075" y="1066800"/>
            <a:ext cx="41290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600" b="1"/>
              <a:t>Производственно-складской комплекс</a:t>
            </a:r>
          </a:p>
          <a:p>
            <a:pPr algn="r"/>
            <a:r>
              <a:rPr lang="ru-RU" sz="1600" b="1"/>
              <a:t>ООО «Ингредиенты. Развитие»</a:t>
            </a:r>
          </a:p>
        </p:txBody>
      </p:sp>
      <p:sp>
        <p:nvSpPr>
          <p:cNvPr id="15365" name="Text Box 11"/>
          <p:cNvSpPr txBox="1">
            <a:spLocks noChangeArrowheads="1"/>
          </p:cNvSpPr>
          <p:nvPr/>
        </p:nvSpPr>
        <p:spPr bwMode="auto">
          <a:xfrm>
            <a:off x="3427413" y="6415088"/>
            <a:ext cx="2297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800"/>
              <a:t>Отгрузка продукции</a:t>
            </a:r>
          </a:p>
        </p:txBody>
      </p:sp>
      <p:pic>
        <p:nvPicPr>
          <p:cNvPr id="12297" name="Picture 9" descr="\\Hikka\work\Отдел маркетинга\Фото территории_июнь 2013\БЦ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80999" y="1190626"/>
            <a:ext cx="4043355" cy="26957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</a:extLst>
        </p:spPr>
      </p:pic>
      <p:pic>
        <p:nvPicPr>
          <p:cNvPr id="12298" name="Picture 10" descr="\\Hikka\work\Отдел маркетинга\Фото территории_июнь 2013\DSC075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76800" y="1647825"/>
            <a:ext cx="4043363" cy="26957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ChangeArrowheads="1"/>
          </p:cNvSpPr>
          <p:nvPr/>
        </p:nvSpPr>
        <p:spPr bwMode="auto">
          <a:xfrm>
            <a:off x="250825" y="1090613"/>
            <a:ext cx="8748713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 b="1"/>
              <a:t>ООО «Ингредиенты. Развитие» – официальный дилер</a:t>
            </a:r>
            <a:endParaRPr lang="ru-RU" sz="1800"/>
          </a:p>
          <a:p>
            <a:r>
              <a:rPr lang="ru-RU" sz="1800" b="1">
                <a:solidFill>
                  <a:srgbClr val="0070C0"/>
                </a:solidFill>
              </a:rPr>
              <a:t>«</a:t>
            </a:r>
            <a:r>
              <a:rPr lang="en-US" sz="1800" b="1">
                <a:solidFill>
                  <a:srgbClr val="0070C0"/>
                </a:solidFill>
              </a:rPr>
              <a:t>Mikro-Technik</a:t>
            </a:r>
            <a:r>
              <a:rPr lang="ru-RU" sz="1800" b="1">
                <a:solidFill>
                  <a:srgbClr val="0070C0"/>
                </a:solidFill>
              </a:rPr>
              <a:t>»</a:t>
            </a:r>
            <a:r>
              <a:rPr lang="en-US" sz="1800" b="1">
                <a:solidFill>
                  <a:srgbClr val="0070C0"/>
                </a:solidFill>
              </a:rPr>
              <a:t> </a:t>
            </a:r>
            <a:r>
              <a:rPr lang="ru-RU" sz="1800"/>
              <a:t>(Германия) – производитель высококачественной безопасной продукции – растительных волокон. Также компания специализируется на разработке новых продуктов, удовлетворяющих растущий спрос рынка пищевых ингредиентов.</a:t>
            </a:r>
          </a:p>
          <a:p>
            <a:r>
              <a:rPr lang="ru-RU" sz="1800" b="1">
                <a:solidFill>
                  <a:srgbClr val="FF0000"/>
                </a:solidFill>
              </a:rPr>
              <a:t>«Каргилл» </a:t>
            </a:r>
            <a:r>
              <a:rPr lang="ru-RU" sz="1800">
                <a:solidFill>
                  <a:srgbClr val="FF0000"/>
                </a:solidFill>
              </a:rPr>
              <a:t>(Россия) – международный концерн, является производителем и поставщиком пищевых, сельскохозяйственных, промышленных и финансовых продуктов и услуг по всему миру.</a:t>
            </a:r>
          </a:p>
          <a:p>
            <a:endParaRPr lang="ru-RU" sz="1800">
              <a:solidFill>
                <a:srgbClr val="FF0000"/>
              </a:solidFill>
            </a:endParaRPr>
          </a:p>
          <a:p>
            <a:r>
              <a:rPr lang="ru-RU" sz="1800" b="1"/>
              <a:t>Наша компания тесно сотрудничает с крупнейшими производителями из Индии, Китая:</a:t>
            </a:r>
          </a:p>
          <a:p>
            <a:r>
              <a:rPr lang="en-US" sz="1800" b="1">
                <a:solidFill>
                  <a:srgbClr val="0070C0"/>
                </a:solidFill>
              </a:rPr>
              <a:t>ROHA - </a:t>
            </a:r>
            <a:r>
              <a:rPr lang="ru-RU" sz="1800"/>
              <a:t>является одним из мировых лидеров в производстве </a:t>
            </a:r>
            <a:r>
              <a:rPr lang="en-US" sz="1800"/>
              <a:t>c</a:t>
            </a:r>
            <a:r>
              <a:rPr lang="ru-RU" sz="1800"/>
              <a:t>интетических красителей, а также хорошо известным поставщиком натуральных красителей из Индии, и специализируется в таких сферах производства как продукты питания, косметика, фармацевтика на протяжении последних тридцати лет. </a:t>
            </a:r>
          </a:p>
          <a:p>
            <a:r>
              <a:rPr lang="en-US" sz="1800" b="1">
                <a:solidFill>
                  <a:srgbClr val="0070C0"/>
                </a:solidFill>
              </a:rPr>
              <a:t>Shandong Xiwang group co., Ltd.</a:t>
            </a:r>
            <a:r>
              <a:rPr lang="en-US" sz="1800"/>
              <a:t> – </a:t>
            </a:r>
            <a:r>
              <a:rPr lang="ru-RU" sz="1800"/>
              <a:t>производители фруктозы, глюкозы, мальтодекстрина;</a:t>
            </a:r>
          </a:p>
          <a:p>
            <a:r>
              <a:rPr lang="en-US" sz="1800" b="1">
                <a:solidFill>
                  <a:srgbClr val="0070C0"/>
                </a:solidFill>
              </a:rPr>
              <a:t>Fufeng Group ltd.</a:t>
            </a:r>
            <a:r>
              <a:rPr lang="en-US" sz="1800"/>
              <a:t> –</a:t>
            </a:r>
            <a:r>
              <a:rPr lang="ru-RU" sz="1800"/>
              <a:t> поставщики глутамата натрия.</a:t>
            </a:r>
          </a:p>
          <a:p>
            <a:endParaRPr lang="ru-RU" sz="1800"/>
          </a:p>
        </p:txBody>
      </p:sp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6400800" cy="685800"/>
          </a:xfrm>
        </p:spPr>
        <p:txBody>
          <a:bodyPr/>
          <a:lstStyle/>
          <a:p>
            <a:pPr eaLnBrk="1" hangingPunct="1"/>
            <a:r>
              <a:rPr lang="ru-RU" cap="none" smtClean="0"/>
              <a:t>НАШИ ПАРТНЁРЫ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2" descr="12_04_3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863975"/>
            <a:ext cx="35052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323850" y="981075"/>
            <a:ext cx="8686800" cy="2873375"/>
          </a:xfrm>
        </p:spPr>
        <p:txBody>
          <a:bodyPr/>
          <a:lstStyle/>
          <a:p>
            <a:pPr>
              <a:buClrTx/>
              <a:buFontTx/>
              <a:buNone/>
            </a:pPr>
            <a:r>
              <a:rPr lang="ru-RU" b="1" smtClean="0"/>
              <a:t>17 лет на рынке пищевых ингредиентов России</a:t>
            </a:r>
          </a:p>
          <a:p>
            <a:pPr>
              <a:buClrTx/>
              <a:buFontTx/>
              <a:buNone/>
            </a:pPr>
            <a:endParaRPr lang="ru-RU" b="1" smtClean="0"/>
          </a:p>
          <a:p>
            <a:pPr>
              <a:buClrTx/>
              <a:buFontTx/>
              <a:buNone/>
            </a:pPr>
            <a:r>
              <a:rPr lang="ru-RU" b="1" smtClean="0"/>
              <a:t>Собственное производство</a:t>
            </a:r>
          </a:p>
          <a:p>
            <a:pPr>
              <a:buClrTx/>
            </a:pPr>
            <a:r>
              <a:rPr lang="ru-RU" smtClean="0"/>
              <a:t>Завод по производству добавок и переработке сои (текстураты, функциональные смеси) </a:t>
            </a:r>
            <a:endParaRPr lang="ru-RU" b="1" smtClean="0"/>
          </a:p>
          <a:p>
            <a:pPr>
              <a:buClrTx/>
              <a:buFontTx/>
              <a:buNone/>
            </a:pPr>
            <a:r>
              <a:rPr lang="ru-RU" b="1" smtClean="0"/>
              <a:t>Инновации</a:t>
            </a:r>
          </a:p>
          <a:p>
            <a:pPr>
              <a:buClrTx/>
            </a:pPr>
            <a:r>
              <a:rPr lang="ru-RU" smtClean="0"/>
              <a:t>Группа разработки перспективных полуфабрикатов – научная лаборатория - контроль качества входного сырья, и всех импортных ингредиентов – всех продуктов</a:t>
            </a:r>
          </a:p>
          <a:p>
            <a:pPr>
              <a:buClrTx/>
              <a:buFontTx/>
              <a:buNone/>
            </a:pPr>
            <a:r>
              <a:rPr lang="ru-RU" b="1" smtClean="0"/>
              <a:t>Разработки и внедрения</a:t>
            </a:r>
          </a:p>
          <a:p>
            <a:pPr>
              <a:buClrTx/>
            </a:pPr>
            <a:r>
              <a:rPr lang="ru-RU" smtClean="0"/>
              <a:t>Свой экспериментальный цех, где мы сами тестируем, апробируем и изготовляем рецептуры, которые могут вас заинтересовать.</a:t>
            </a:r>
            <a:endParaRPr lang="ru-RU" sz="3200" b="1" smtClean="0"/>
          </a:p>
          <a:p>
            <a:pPr>
              <a:buClrTx/>
              <a:buFontTx/>
              <a:buNone/>
            </a:pPr>
            <a:endParaRPr lang="ru-RU" sz="32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Наши преимущества</a:t>
            </a:r>
          </a:p>
        </p:txBody>
      </p:sp>
      <p:sp>
        <p:nvSpPr>
          <p:cNvPr id="17412" name="Прямоугольник 2"/>
          <p:cNvSpPr>
            <a:spLocks noChangeArrowheads="1"/>
          </p:cNvSpPr>
          <p:nvPr/>
        </p:nvSpPr>
        <p:spPr bwMode="auto">
          <a:xfrm>
            <a:off x="228600" y="4283075"/>
            <a:ext cx="525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endParaRPr lang="ru-RU" sz="20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5040312" cy="792163"/>
          </a:xfrm>
        </p:spPr>
        <p:txBody>
          <a:bodyPr/>
          <a:lstStyle/>
          <a:p>
            <a:pPr algn="l"/>
            <a:r>
              <a:rPr lang="ru-RU" sz="2000" b="1" smtClean="0"/>
              <a:t>Наши экспортные возможности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789113"/>
            <a:ext cx="8229600" cy="50688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600" b="1" smtClean="0"/>
              <a:t>Знание и использование программ господдержки развития экспортного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smtClean="0"/>
              <a:t>	</a:t>
            </a:r>
            <a:r>
              <a:rPr lang="ru-RU" sz="1600" b="1" smtClean="0"/>
              <a:t>потециала отечественных производителей.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ru-RU" sz="1600" b="1" smtClean="0"/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600" b="1" smtClean="0"/>
              <a:t>Таможенное сопровождение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</a:t>
            </a:r>
            <a:r>
              <a:rPr lang="ru-RU" sz="1600" smtClean="0"/>
              <a:t>Своя таможенная группа, которая в т.ч. обеспечивает непрерывность поставки импортного товара и сырья, позволяет иметь более низкие таможенные тарифы, чем у конкурентов.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ru-RU" sz="1600" b="1" smtClean="0"/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600" b="1" smtClean="0"/>
              <a:t>Международное сотрудничество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</a:t>
            </a:r>
            <a:r>
              <a:rPr lang="ru-RU" sz="1600" smtClean="0"/>
              <a:t>Международный отдел по поиску новых партнёров и перспективных ингредиентов за границей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ru-RU" sz="1600" b="1" smtClean="0"/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600" b="1" smtClean="0"/>
              <a:t>Эксклюзивные права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</a:t>
            </a:r>
            <a:r>
              <a:rPr lang="ru-RU" sz="1600" smtClean="0"/>
              <a:t>Несколько эксклюзивных прав на поставку в Россию пищевых ингредиентов, от ведущих мировых производителей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ru-RU" sz="1600" b="1" smtClean="0"/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600" b="1" smtClean="0"/>
              <a:t>Экспорт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</a:t>
            </a:r>
            <a:r>
              <a:rPr lang="ru-RU" sz="1600" smtClean="0"/>
              <a:t>Производим текстурат не только для внутреннего потребления в России, но и на экспорт (нашему качеству доверяют зарубежом, есть все необходимые сертификаты и документация для экспорта в ЕС).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042988" y="836613"/>
            <a:ext cx="71294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000" b="1">
                <a:solidFill>
                  <a:schemeClr val="tx2"/>
                </a:solidFill>
              </a:rPr>
              <a:t>Можем выступать как Ваш уполномоченный представитель по экспорту пищевых ингредиентов </a:t>
            </a:r>
            <a:endParaRPr lang="ru-RU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81075"/>
            <a:ext cx="7705725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7"/>
          <p:cNvSpPr>
            <a:spLocks noChangeArrowheads="1"/>
          </p:cNvSpPr>
          <p:nvPr/>
        </p:nvSpPr>
        <p:spPr bwMode="auto">
          <a:xfrm>
            <a:off x="323850" y="0"/>
            <a:ext cx="64817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zh-CN" sz="2000" b="1">
                <a:solidFill>
                  <a:schemeClr val="tx2"/>
                </a:solidFill>
              </a:rPr>
              <a:t>ООО «Ингредиенты. Развитие» -</a:t>
            </a:r>
          </a:p>
          <a:p>
            <a:r>
              <a:rPr lang="ru-RU" altLang="zh-CN" sz="2000" b="1">
                <a:solidFill>
                  <a:schemeClr val="tx2"/>
                </a:solidFill>
              </a:rPr>
              <a:t>Ваш надежный поставщик</a:t>
            </a:r>
          </a:p>
          <a:p>
            <a:endParaRPr lang="en-US" altLang="zh-CN" sz="1400">
              <a:ea typeface="宋体" pitchFamily="2" charset="-122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995738" y="6032500"/>
            <a:ext cx="53863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600" b="1"/>
              <a:t>Телефон: +7 (812) 320-8360</a:t>
            </a:r>
            <a:r>
              <a:rPr lang="ru-RU" sz="1600"/>
              <a:t> </a:t>
            </a:r>
          </a:p>
          <a:p>
            <a:pPr algn="ctr"/>
            <a:r>
              <a:rPr lang="ru-RU" sz="1600"/>
              <a:t>Tелефон отдела продаж: </a:t>
            </a:r>
            <a:r>
              <a:rPr lang="ru-RU" sz="1600" b="1"/>
              <a:t>+7 (812) 320-60-89</a:t>
            </a:r>
          </a:p>
          <a:p>
            <a:pPr algn="ctr"/>
            <a:r>
              <a:rPr lang="ru-RU" sz="1600"/>
              <a:t> и факс </a:t>
            </a:r>
            <a:r>
              <a:rPr lang="ru-RU" sz="1600" b="1"/>
              <a:t>+7 (812) 325-03-29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68313" y="5949950"/>
            <a:ext cx="42497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altLang="zh-CN" sz="1600"/>
          </a:p>
          <a:p>
            <a:r>
              <a:rPr lang="en-US" altLang="zh-CN" sz="1600">
                <a:ea typeface="宋体" pitchFamily="2" charset="-122"/>
              </a:rPr>
              <a:t>e-mail</a:t>
            </a:r>
            <a:r>
              <a:rPr lang="ru-RU" altLang="zh-CN" sz="1600"/>
              <a:t>: </a:t>
            </a:r>
            <a:r>
              <a:rPr lang="en-US" altLang="zh-CN" sz="1600">
                <a:ea typeface="宋体" pitchFamily="2" charset="-122"/>
              </a:rPr>
              <a:t>marketing@mille.ru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68313" y="5445125"/>
            <a:ext cx="65516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/>
              <a:t>ООО "Ингредиенты. Развитие" Россия, 198184, </a:t>
            </a:r>
          </a:p>
          <a:p>
            <a:r>
              <a:rPr lang="ru-RU" sz="1600"/>
              <a:t>Санкт-Петербург, Канонерский остров, дом 3, корп. 1, лит. Б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Объект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105400"/>
          </a:xfrm>
        </p:spPr>
        <p:txBody>
          <a:bodyPr/>
          <a:lstStyle/>
          <a:p>
            <a:pPr eaLnBrk="1" hangingPunct="1"/>
            <a:r>
              <a:rPr lang="ru-RU" sz="2000" smtClean="0"/>
              <a:t>Компания начала свою работу в 1998 году: выпуск первой партии собственного продукта и начало поставок</a:t>
            </a:r>
          </a:p>
          <a:p>
            <a:pPr eaLnBrk="1" hangingPunct="1"/>
            <a:endParaRPr lang="ru-RU" sz="1200" smtClean="0"/>
          </a:p>
          <a:p>
            <a:pPr eaLnBrk="1" hangingPunct="1"/>
            <a:r>
              <a:rPr lang="ru-RU" sz="2000" smtClean="0"/>
              <a:t>Сфера деятельности: производство и продажа широкого спектра ингредиентов для различных пищевых производств, кормовой сферы и промышленного применения</a:t>
            </a:r>
          </a:p>
          <a:p>
            <a:pPr eaLnBrk="1" hangingPunct="1"/>
            <a:endParaRPr lang="ru-RU" sz="2000" smtClean="0"/>
          </a:p>
        </p:txBody>
      </p:sp>
      <p:pic>
        <p:nvPicPr>
          <p:cNvPr id="5122" name="Picture 19" descr="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080250" y="3557587"/>
            <a:ext cx="1905000" cy="190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123" name="Picture 23" descr="1300219824tIa8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143500" y="4648200"/>
            <a:ext cx="2628900" cy="1762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124" name="Picture 15" descr="1302859138_konditerskie0izdeliy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2819400" cy="1873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7173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6400800" cy="685800"/>
          </a:xfrm>
        </p:spPr>
        <p:txBody>
          <a:bodyPr/>
          <a:lstStyle/>
          <a:p>
            <a:pPr eaLnBrk="1" hangingPunct="1"/>
            <a:r>
              <a:rPr lang="ru-RU" cap="none" smtClean="0"/>
              <a:t>О КОМПАНИИ</a:t>
            </a:r>
          </a:p>
        </p:txBody>
      </p:sp>
      <p:pic>
        <p:nvPicPr>
          <p:cNvPr id="5127" name="Picture 17" descr="abababab04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657600" y="3581400"/>
            <a:ext cx="2438400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128" name="Picture 21" descr="bankoboe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6200" y="3505200"/>
            <a:ext cx="2438400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smtClean="0"/>
              <a:t>Более 10 представительств по России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Москва, Нижний Новгород, Ростов-на-дону, Волгоград, Киров, Самара, Воронеж, Иваново, Пермь, Челябинск, Новосибирск</a:t>
            </a:r>
          </a:p>
          <a:p>
            <a:pPr>
              <a:lnSpc>
                <a:spcPct val="80000"/>
              </a:lnSpc>
            </a:pPr>
            <a:endParaRPr lang="ru-RU" sz="2800" b="1" smtClean="0"/>
          </a:p>
          <a:p>
            <a:pPr>
              <a:lnSpc>
                <a:spcPct val="80000"/>
              </a:lnSpc>
            </a:pPr>
            <a:r>
              <a:rPr lang="ru-RU" sz="2800" b="1" smtClean="0"/>
              <a:t>Свой парк машин</a:t>
            </a:r>
          </a:p>
          <a:p>
            <a:pPr>
              <a:lnSpc>
                <a:spcPct val="80000"/>
              </a:lnSpc>
            </a:pPr>
            <a:endParaRPr lang="ru-RU" sz="2800" smtClean="0"/>
          </a:p>
          <a:p>
            <a:pPr>
              <a:lnSpc>
                <a:spcPct val="80000"/>
              </a:lnSpc>
            </a:pPr>
            <a:r>
              <a:rPr lang="ru-RU" sz="2800" b="1" smtClean="0"/>
              <a:t>Свой штат технологов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b="1" smtClean="0"/>
          </a:p>
          <a:p>
            <a:pPr>
              <a:lnSpc>
                <a:spcPct val="80000"/>
              </a:lnSpc>
            </a:pPr>
            <a:r>
              <a:rPr lang="ru-RU" sz="2800" b="1" smtClean="0"/>
              <a:t>В компании работает  </a:t>
            </a:r>
            <a:r>
              <a:rPr lang="ru-RU" sz="2800" b="1" smtClean="0">
                <a:solidFill>
                  <a:srgbClr val="FF0000"/>
                </a:solidFill>
              </a:rPr>
              <a:t>82 специалиста</a:t>
            </a:r>
          </a:p>
          <a:p>
            <a:pPr>
              <a:lnSpc>
                <a:spcPct val="80000"/>
              </a:lnSpc>
            </a:pPr>
            <a:endParaRPr lang="ru-RU" sz="2800" smtClean="0">
              <a:solidFill>
                <a:srgbClr val="FF0000"/>
              </a:solidFill>
            </a:endParaRPr>
          </a:p>
        </p:txBody>
      </p:sp>
      <p:sp>
        <p:nvSpPr>
          <p:cNvPr id="8194" name="Заголовок 1"/>
          <p:cNvSpPr>
            <a:spLocks/>
          </p:cNvSpPr>
          <p:nvPr/>
        </p:nvSpPr>
        <p:spPr bwMode="auto">
          <a:xfrm>
            <a:off x="179388" y="0"/>
            <a:ext cx="640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>
                <a:solidFill>
                  <a:schemeClr val="tx2"/>
                </a:solidFill>
              </a:rPr>
              <a:t>О КОМПАНИИ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0" descr="hlebopec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133600"/>
            <a:ext cx="4495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8" descr="Без ГМ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9125" y="762000"/>
            <a:ext cx="819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Продукт</a:t>
            </a:r>
          </a:p>
        </p:txBody>
      </p:sp>
      <p:sp>
        <p:nvSpPr>
          <p:cNvPr id="6149" name="Объект 2"/>
          <p:cNvSpPr>
            <a:spLocks noGrp="1"/>
          </p:cNvSpPr>
          <p:nvPr>
            <p:ph idx="1"/>
          </p:nvPr>
        </p:nvSpPr>
        <p:spPr>
          <a:xfrm>
            <a:off x="179388" y="765175"/>
            <a:ext cx="8763000" cy="4876800"/>
          </a:xfrm>
        </p:spPr>
        <p:txBody>
          <a:bodyPr/>
          <a:lstStyle/>
          <a:p>
            <a:pPr>
              <a:buClrTx/>
              <a:defRPr/>
            </a:pPr>
            <a:r>
              <a:rPr lang="ru-RU" sz="1800" u="sng" dirty="0" smtClean="0">
                <a:solidFill>
                  <a:srgbClr val="0000FF"/>
                </a:solidFill>
              </a:rPr>
              <a:t>Продукты собственного производства:</a:t>
            </a:r>
            <a:r>
              <a:rPr lang="ru-RU" sz="1800" dirty="0" smtClean="0"/>
              <a:t> соевый текстурированный</a:t>
            </a:r>
            <a:endParaRPr lang="en-US" sz="1800" dirty="0" smtClean="0"/>
          </a:p>
          <a:p>
            <a:pPr>
              <a:buClrTx/>
              <a:buFontTx/>
              <a:buNone/>
              <a:defRPr/>
            </a:pPr>
            <a:r>
              <a:rPr lang="en-US" sz="1800" dirty="0" smtClean="0"/>
              <a:t>     </a:t>
            </a:r>
            <a:r>
              <a:rPr lang="ru-RU" sz="1800" dirty="0" smtClean="0"/>
              <a:t>белок </a:t>
            </a:r>
            <a:r>
              <a:rPr lang="ru-RU" sz="1800" b="1" dirty="0" smtClean="0">
                <a:solidFill>
                  <a:srgbClr val="0000FF"/>
                </a:solidFill>
              </a:rPr>
              <a:t>«</a:t>
            </a:r>
            <a:r>
              <a:rPr lang="ru-RU" sz="1800" b="1" dirty="0" err="1" smtClean="0">
                <a:solidFill>
                  <a:srgbClr val="0000FF"/>
                </a:solidFill>
              </a:rPr>
              <a:t>Опттема</a:t>
            </a:r>
            <a:r>
              <a:rPr lang="ru-RU" sz="1800" b="1" dirty="0" smtClean="0">
                <a:solidFill>
                  <a:srgbClr val="0000FF"/>
                </a:solidFill>
              </a:rPr>
              <a:t>»</a:t>
            </a:r>
            <a:r>
              <a:rPr lang="ru-RU" sz="1800" dirty="0"/>
              <a:t>,</a:t>
            </a:r>
            <a:r>
              <a:rPr lang="ru-RU" sz="1800" b="1" dirty="0" smtClean="0">
                <a:solidFill>
                  <a:srgbClr val="0000FF"/>
                </a:solidFill>
              </a:rPr>
              <a:t> </a:t>
            </a:r>
            <a:r>
              <a:rPr lang="ru-RU" sz="1800" dirty="0" smtClean="0"/>
              <a:t>смесь соевая белковая </a:t>
            </a:r>
            <a:r>
              <a:rPr lang="ru-RU" sz="1800" b="1" dirty="0" smtClean="0">
                <a:solidFill>
                  <a:srgbClr val="0000FF"/>
                </a:solidFill>
              </a:rPr>
              <a:t>«</a:t>
            </a:r>
            <a:r>
              <a:rPr lang="ru-RU" sz="1800" b="1" dirty="0" err="1" smtClean="0">
                <a:solidFill>
                  <a:srgbClr val="0000FF"/>
                </a:solidFill>
              </a:rPr>
              <a:t>Эмульгофикс</a:t>
            </a:r>
            <a:r>
              <a:rPr lang="ru-RU" sz="1800" b="1" dirty="0">
                <a:solidFill>
                  <a:srgbClr val="0000FF"/>
                </a:solidFill>
              </a:rPr>
              <a:t>»</a:t>
            </a:r>
            <a:r>
              <a:rPr lang="ru-RU" sz="1800" dirty="0"/>
              <a:t>.</a:t>
            </a:r>
          </a:p>
          <a:p>
            <a:pPr>
              <a:buClrTx/>
              <a:defRPr/>
            </a:pPr>
            <a:endParaRPr lang="ru-RU" sz="1000" dirty="0" smtClean="0"/>
          </a:p>
          <a:p>
            <a:pPr>
              <a:buClrTx/>
              <a:defRPr/>
            </a:pPr>
            <a:r>
              <a:rPr lang="ru-RU" sz="1800" dirty="0"/>
              <a:t>Поставляемые продукты:</a:t>
            </a:r>
          </a:p>
          <a:p>
            <a:pPr marL="0" indent="0">
              <a:buClrTx/>
              <a:buFontTx/>
              <a:buNone/>
              <a:defRPr/>
            </a:pPr>
            <a:r>
              <a:rPr lang="ru-RU" sz="1600" dirty="0" smtClean="0"/>
              <a:t>- соевые </a:t>
            </a:r>
            <a:r>
              <a:rPr lang="ru-RU" sz="1600" dirty="0" err="1"/>
              <a:t>изоляты</a:t>
            </a:r>
            <a:r>
              <a:rPr lang="ru-RU" sz="1600" dirty="0"/>
              <a:t>,</a:t>
            </a:r>
          </a:p>
          <a:p>
            <a:pPr marL="0" indent="0">
              <a:buClrTx/>
              <a:buFontTx/>
              <a:buNone/>
              <a:defRPr/>
            </a:pPr>
            <a:r>
              <a:rPr lang="ru-RU" sz="1600" dirty="0" smtClean="0"/>
              <a:t>- соевая </a:t>
            </a:r>
            <a:r>
              <a:rPr lang="ru-RU" sz="1600" dirty="0"/>
              <a:t>мука,</a:t>
            </a:r>
          </a:p>
          <a:p>
            <a:pPr marL="0" indent="0">
              <a:buClrTx/>
              <a:buFontTx/>
              <a:buNone/>
              <a:defRPr/>
            </a:pPr>
            <a:r>
              <a:rPr lang="ru-RU" sz="1600" dirty="0" smtClean="0"/>
              <a:t>- текстурированная </a:t>
            </a:r>
            <a:r>
              <a:rPr lang="ru-RU" sz="1600" dirty="0"/>
              <a:t>соевая </a:t>
            </a:r>
            <a:r>
              <a:rPr lang="ru-RU" sz="1600" dirty="0" smtClean="0"/>
              <a:t>мука,</a:t>
            </a:r>
          </a:p>
          <a:p>
            <a:pPr marL="0" indent="0">
              <a:buClrTx/>
              <a:buFontTx/>
              <a:buNone/>
              <a:defRPr/>
            </a:pPr>
            <a:r>
              <a:rPr lang="ru-RU" sz="1600" dirty="0" smtClean="0"/>
              <a:t>- текстурированный </a:t>
            </a:r>
            <a:r>
              <a:rPr lang="ru-RU" sz="1600" dirty="0"/>
              <a:t>концентрат соевого </a:t>
            </a:r>
            <a:r>
              <a:rPr lang="ru-RU" sz="1600" dirty="0" smtClean="0"/>
              <a:t>белка,</a:t>
            </a:r>
          </a:p>
          <a:p>
            <a:pPr marL="0" indent="0">
              <a:buClrTx/>
              <a:buFontTx/>
              <a:buNone/>
              <a:defRPr/>
            </a:pPr>
            <a:r>
              <a:rPr lang="ru-RU" sz="1600" dirty="0" smtClean="0"/>
              <a:t>- белки </a:t>
            </a:r>
            <a:r>
              <a:rPr lang="ru-RU" sz="1600" dirty="0"/>
              <a:t>животного происхождения (в т</a:t>
            </a:r>
            <a:r>
              <a:rPr lang="ru-RU" sz="1600" dirty="0" smtClean="0"/>
              <a:t>. ч</a:t>
            </a:r>
            <a:r>
              <a:rPr lang="ru-RU" sz="1600" dirty="0"/>
              <a:t>. белки свиной </a:t>
            </a:r>
            <a:r>
              <a:rPr lang="ru-RU" sz="1600" dirty="0" smtClean="0"/>
              <a:t>крови),</a:t>
            </a:r>
          </a:p>
          <a:p>
            <a:pPr marL="0" indent="0">
              <a:buClrTx/>
              <a:buFontTx/>
              <a:buNone/>
              <a:defRPr/>
            </a:pPr>
            <a:r>
              <a:rPr lang="ru-RU" sz="1600" dirty="0" smtClean="0"/>
              <a:t>- пшеничная клетчатка,</a:t>
            </a:r>
          </a:p>
          <a:p>
            <a:pPr marL="0" indent="0">
              <a:buClrTx/>
              <a:buFontTx/>
              <a:buNone/>
              <a:defRPr/>
            </a:pPr>
            <a:r>
              <a:rPr lang="ru-RU" sz="1600" dirty="0" smtClean="0"/>
              <a:t>- пшеничная клейковина,</a:t>
            </a:r>
          </a:p>
          <a:p>
            <a:pPr marL="0" indent="0">
              <a:buClrTx/>
              <a:buFontTx/>
              <a:buNone/>
              <a:defRPr/>
            </a:pPr>
            <a:r>
              <a:rPr lang="ru-RU" sz="1600" dirty="0" smtClean="0"/>
              <a:t>- картофельные хлопья,</a:t>
            </a:r>
          </a:p>
          <a:p>
            <a:pPr marL="0" indent="0">
              <a:buClrTx/>
              <a:buFontTx/>
              <a:buNone/>
              <a:defRPr/>
            </a:pPr>
            <a:r>
              <a:rPr lang="ru-RU" sz="1600" dirty="0" smtClean="0"/>
              <a:t>- функциональные смеси и др.</a:t>
            </a:r>
          </a:p>
          <a:p>
            <a:pPr marL="0" indent="0">
              <a:buClrTx/>
              <a:buFontTx/>
              <a:buNone/>
              <a:defRPr/>
            </a:pPr>
            <a:endParaRPr lang="ru-RU" sz="1000" dirty="0" smtClean="0"/>
          </a:p>
          <a:p>
            <a:pPr>
              <a:buClrTx/>
              <a:defRPr/>
            </a:pPr>
            <a:r>
              <a:rPr lang="ru-RU" sz="1800" dirty="0" smtClean="0"/>
              <a:t>Поставляемая продукция имеет все необходимые сертификаты, в </a:t>
            </a:r>
            <a:r>
              <a:rPr lang="ru-RU" sz="1800" dirty="0" err="1" smtClean="0"/>
              <a:t>т.ч</a:t>
            </a:r>
            <a:r>
              <a:rPr lang="ru-RU" sz="1800" dirty="0" smtClean="0"/>
              <a:t>. </a:t>
            </a:r>
            <a:r>
              <a:rPr lang="ru-RU" sz="1800" b="1" u="sng" dirty="0" smtClean="0"/>
              <a:t>сертификат анализа на отсутствие ГМО.</a:t>
            </a:r>
          </a:p>
          <a:p>
            <a:pPr>
              <a:buClrTx/>
              <a:defRPr/>
            </a:pPr>
            <a:endParaRPr lang="ru-RU" sz="1000" b="1" u="sng" dirty="0" smtClean="0"/>
          </a:p>
          <a:p>
            <a:pPr>
              <a:buClrTx/>
              <a:defRPr/>
            </a:pPr>
            <a:r>
              <a:rPr lang="ru-RU" sz="1800" dirty="0" smtClean="0"/>
              <a:t>Осуществляем поставки продукции по всей России, а также в страны ближнего зарубежья: Украина, Белоруссия, Казахстан, Молдавия, Польша, Венгрия.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5" descr="Без ГМ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9125" y="762000"/>
            <a:ext cx="819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6400800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000" b="1" cap="all" dirty="0" smtClean="0"/>
              <a:t>Продукт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4294967295"/>
          </p:nvPr>
        </p:nvSpPr>
        <p:spPr>
          <a:xfrm>
            <a:off x="152400" y="762000"/>
            <a:ext cx="8534400" cy="4492625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smtClean="0"/>
              <a:t>Основные продукты:</a:t>
            </a:r>
          </a:p>
          <a:p>
            <a:pPr>
              <a:buFontTx/>
              <a:buNone/>
            </a:pPr>
            <a:endParaRPr lang="ru-RU" sz="1000" b="1" smtClean="0"/>
          </a:p>
          <a:p>
            <a:r>
              <a:rPr lang="ru-RU" sz="1800" b="1" i="1" u="sng" smtClean="0">
                <a:solidFill>
                  <a:srgbClr val="0000FF"/>
                </a:solidFill>
              </a:rPr>
              <a:t>Белок соевый текстурированный «Опттема</a:t>
            </a:r>
            <a:r>
              <a:rPr lang="ru-RU" sz="1800" b="1" i="1" smtClean="0">
                <a:solidFill>
                  <a:srgbClr val="0000FF"/>
                </a:solidFill>
              </a:rPr>
              <a:t>»</a:t>
            </a:r>
            <a:r>
              <a:rPr lang="ru-RU" sz="1800" b="1" smtClean="0">
                <a:solidFill>
                  <a:srgbClr val="0000FF"/>
                </a:solidFill>
              </a:rPr>
              <a:t> </a:t>
            </a:r>
            <a:r>
              <a:rPr lang="ru-RU" sz="1800" smtClean="0"/>
              <a:t>– продукт экструзии соевого сырья, имеющий пористую структуру, позволяет связать и удерживать большее количество влаги.</a:t>
            </a:r>
          </a:p>
          <a:p>
            <a:endParaRPr lang="ru-RU" sz="1800" smtClean="0"/>
          </a:p>
          <a:p>
            <a:pPr>
              <a:buFontTx/>
              <a:buNone/>
            </a:pPr>
            <a:r>
              <a:rPr lang="ru-RU" sz="1800" smtClean="0"/>
              <a:t>Воссоздает текстуру наиболее ценных пищевых продуктов – мяса, рыбы, грибов; может использоваться в качестве продовольственного сырья для частичной замены мясного сырья (от 15 до 40%), а также в качестве самостоятельного блюда. Заменяет сырье как высокого качества (мясо высшего и первого сорта), так и низкого (мясная обрезь, жир, внутренности).</a:t>
            </a:r>
          </a:p>
        </p:txBody>
      </p:sp>
      <p:pic>
        <p:nvPicPr>
          <p:cNvPr id="7174" name="Picture 6" descr="\\Hikka\work\Отдел маркетинга\Фото продуктов_Дима\ЖЫПЕГИ\Опттема S-300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105400" y="4114800"/>
            <a:ext cx="3659845" cy="2432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" y="4495800"/>
            <a:ext cx="51816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1800" dirty="0">
                <a:latin typeface="+mn-lt"/>
                <a:cs typeface="+mn-cs"/>
              </a:rPr>
              <a:t>Использование «</a:t>
            </a:r>
            <a:r>
              <a:rPr lang="ru-RU" sz="1800" dirty="0" err="1">
                <a:latin typeface="+mn-lt"/>
                <a:cs typeface="+mn-cs"/>
              </a:rPr>
              <a:t>Опттемы</a:t>
            </a:r>
            <a:r>
              <a:rPr lang="ru-RU" sz="1800" dirty="0">
                <a:latin typeface="+mn-lt"/>
                <a:cs typeface="+mn-cs"/>
              </a:rPr>
              <a:t>» повышает питательную и биологическую ценность конечного продукта и в то же время позволяет сократить расходы, т.к. снижает себестоимость продукта.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5" descr="Без ГМ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8650" y="762000"/>
            <a:ext cx="819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6400800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000" b="1" cap="all" dirty="0" smtClean="0"/>
              <a:t>Продукт</a:t>
            </a:r>
          </a:p>
        </p:txBody>
      </p:sp>
      <p:sp>
        <p:nvSpPr>
          <p:cNvPr id="8197" name="Объект 2"/>
          <p:cNvSpPr>
            <a:spLocks noGrp="1"/>
          </p:cNvSpPr>
          <p:nvPr>
            <p:ph idx="4294967295"/>
          </p:nvPr>
        </p:nvSpPr>
        <p:spPr>
          <a:xfrm>
            <a:off x="317500" y="1181100"/>
            <a:ext cx="8153400" cy="1485900"/>
          </a:xfrm>
        </p:spPr>
        <p:txBody>
          <a:bodyPr/>
          <a:lstStyle/>
          <a:p>
            <a:pPr>
              <a:defRPr/>
            </a:pPr>
            <a:r>
              <a:rPr lang="ru-RU" sz="2000" b="1" i="1" u="sng" dirty="0" smtClean="0">
                <a:solidFill>
                  <a:srgbClr val="0000FF"/>
                </a:solidFill>
              </a:rPr>
              <a:t>Смесь соевая белковая «</a:t>
            </a:r>
            <a:r>
              <a:rPr lang="ru-RU" sz="2000" b="1" i="1" u="sng" dirty="0" err="1" smtClean="0">
                <a:solidFill>
                  <a:srgbClr val="0000FF"/>
                </a:solidFill>
              </a:rPr>
              <a:t>Эмульгофикс</a:t>
            </a:r>
            <a:r>
              <a:rPr lang="ru-RU" sz="2000" b="1" i="1" dirty="0" smtClean="0">
                <a:solidFill>
                  <a:srgbClr val="0000FF"/>
                </a:solidFill>
              </a:rPr>
              <a:t>»</a:t>
            </a:r>
            <a:r>
              <a:rPr lang="ru-RU" sz="2000" dirty="0"/>
              <a:t> </a:t>
            </a:r>
            <a:r>
              <a:rPr lang="ru-RU" sz="2000" dirty="0" smtClean="0"/>
              <a:t>– уплотнитель текстуры на основе белков растительного происхождения, его использование позволяет повысить плотность и улучшить текстурные показатели конечных продуктов.</a:t>
            </a:r>
          </a:p>
          <a:p>
            <a:pPr marL="609600" indent="-609600">
              <a:defRPr/>
            </a:pPr>
            <a:endParaRPr lang="ru-RU" sz="2000" dirty="0" smtClean="0"/>
          </a:p>
        </p:txBody>
      </p:sp>
      <p:pic>
        <p:nvPicPr>
          <p:cNvPr id="8198" name="Picture 6" descr="C:\Documents and Settings\andreeva\Рабочий стол\Эмульгофикс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703683">
            <a:off x="231588" y="3607262"/>
            <a:ext cx="3830305" cy="2672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11269" name="Прямоугольник 2"/>
          <p:cNvSpPr>
            <a:spLocks noChangeArrowheads="1"/>
          </p:cNvSpPr>
          <p:nvPr/>
        </p:nvSpPr>
        <p:spPr bwMode="auto">
          <a:xfrm>
            <a:off x="3657600" y="2932113"/>
            <a:ext cx="52578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/>
              <a:t>Используется при производстве как эмульгированных, так и грубоизмельченных мясных продуктов: колбас (вареной, варено-копченой, полукопченой и др.), консервов с измельченным мясом, полуфабрикатов (пельмени, фрикадельки, котлеты, блинчики с мясом) и др.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4" descr="Без ГМ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8650" y="762000"/>
            <a:ext cx="819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6400800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000" b="1" cap="all" dirty="0" smtClean="0"/>
              <a:t>Продукт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4294967295"/>
          </p:nvPr>
        </p:nvSpPr>
        <p:spPr>
          <a:xfrm>
            <a:off x="179388" y="1052513"/>
            <a:ext cx="8137525" cy="2133600"/>
          </a:xfrm>
        </p:spPr>
        <p:txBody>
          <a:bodyPr/>
          <a:lstStyle/>
          <a:p>
            <a:pPr marL="609600" indent="-609600"/>
            <a:r>
              <a:rPr lang="ru-RU" sz="2000" b="1" i="1" u="sng" smtClean="0">
                <a:solidFill>
                  <a:srgbClr val="0000FF"/>
                </a:solidFill>
              </a:rPr>
              <a:t>Клетчатка пшеничная «Alba-Fibre</a:t>
            </a:r>
            <a:r>
              <a:rPr lang="ru-RU" sz="2000" b="1" i="1" smtClean="0">
                <a:solidFill>
                  <a:srgbClr val="0000FF"/>
                </a:solidFill>
              </a:rPr>
              <a:t>»</a:t>
            </a:r>
            <a:r>
              <a:rPr lang="ru-RU" sz="2000" b="1" smtClean="0">
                <a:solidFill>
                  <a:srgbClr val="0000FF"/>
                </a:solidFill>
              </a:rPr>
              <a:t> </a:t>
            </a:r>
            <a:r>
              <a:rPr lang="ru-RU" sz="2000" smtClean="0"/>
              <a:t>– натуральные растительные волокна, производящиеся из вегетативной части зерновых культур. Обладает высокой влагосвязывающей и жиросвязывающей способностью, инертна к любым рецептурным ингредиентам, термостабильна и холодорезистентна,  снижает калорийность продуктов.</a:t>
            </a:r>
          </a:p>
        </p:txBody>
      </p:sp>
      <p:pic>
        <p:nvPicPr>
          <p:cNvPr id="9222" name="Picture 6" descr="\\Hikka\work\Отдел маркетинга\Фото продуктов_Дима\ЖЫПЕГИ\Клетчатка пшенич.AF W-75R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1408686">
            <a:off x="4741449" y="3790750"/>
            <a:ext cx="3889184" cy="2584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3276600"/>
            <a:ext cx="5410200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ru-RU" sz="2000" dirty="0">
                <a:latin typeface="+mn-lt"/>
                <a:cs typeface="+mn-cs"/>
              </a:rPr>
              <a:t>         Используется при производстве колбас, фарша, мясных консервов, паштетов, кондитерских и хлебобулочных изделий, напитков, соусов, молочных продуктов (йогуртов, творожных десертов, глазированных сырков, плавленых, свежих и имитационных сыров), а также при разработке продуктов для диетического и здорового питания.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Без ГМ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8650" y="762000"/>
            <a:ext cx="819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6400800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000" b="1" cap="all" dirty="0" smtClean="0"/>
              <a:t>Продукт</a:t>
            </a:r>
          </a:p>
        </p:txBody>
      </p:sp>
      <p:pic>
        <p:nvPicPr>
          <p:cNvPr id="10246" name="Picture 6" descr="\\Hikka\work\Отдел маркетинга\Фото продуктов_Дима\ЖЫПЕГИ\Глютен пшенич.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695011">
            <a:off x="305944" y="1065178"/>
            <a:ext cx="3821418" cy="25394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13316" name="Прямоугольник 2"/>
          <p:cNvSpPr>
            <a:spLocks noChangeArrowheads="1"/>
          </p:cNvSpPr>
          <p:nvPr/>
        </p:nvSpPr>
        <p:spPr bwMode="auto">
          <a:xfrm>
            <a:off x="3811588" y="1501775"/>
            <a:ext cx="51038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 i="1">
                <a:solidFill>
                  <a:srgbClr val="0000FF"/>
                </a:solidFill>
              </a:rPr>
              <a:t>Глютен пшеничный сухой (пшеничная клейковина) </a:t>
            </a:r>
            <a:r>
              <a:rPr lang="ru-RU" sz="2400"/>
              <a:t>– водонерастворимый белок растительного происхождения, в процессе гидратации набухает и образует волокна.</a:t>
            </a:r>
          </a:p>
        </p:txBody>
      </p:sp>
      <p:sp>
        <p:nvSpPr>
          <p:cNvPr id="13317" name="Прямоугольник 3"/>
          <p:cNvSpPr>
            <a:spLocks noChangeArrowheads="1"/>
          </p:cNvSpPr>
          <p:nvPr/>
        </p:nvSpPr>
        <p:spPr bwMode="auto">
          <a:xfrm>
            <a:off x="304800" y="4005263"/>
            <a:ext cx="8839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Функциональные свойства глютена заключаются в высокой (180-200%) абсорбционной способности, образовании стабильной упруго-эластичной структуры и термоустойчивости при 85°С.</a:t>
            </a:r>
          </a:p>
          <a:p>
            <a:endParaRPr lang="ru-RU" sz="2400"/>
          </a:p>
          <a:p>
            <a:pPr algn="ctr"/>
            <a:r>
              <a:rPr lang="ru-RU" sz="2400"/>
              <a:t>Высокое качество глютена – гарантия стабильного качества продукта.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C:\Documents and Settings\andreeva\Мои документы\САЙТ\Фото на сайт\Фото ОКК\Изображение 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1336349">
            <a:off x="5920722" y="2984135"/>
            <a:ext cx="2611453" cy="34811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304800" y="992188"/>
            <a:ext cx="8686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000"/>
              <a:t>Компания имеет </a:t>
            </a:r>
            <a:r>
              <a:rPr lang="ru-RU" sz="2000" b="1">
                <a:solidFill>
                  <a:srgbClr val="0000FF"/>
                </a:solidFill>
              </a:rPr>
              <a:t>собственное производственное </a:t>
            </a:r>
            <a:r>
              <a:rPr lang="ru-RU" sz="2000"/>
              <a:t>и складское помещение общей площадью более </a:t>
            </a:r>
            <a:r>
              <a:rPr lang="ru-RU" sz="2000" b="1">
                <a:solidFill>
                  <a:srgbClr val="0000FF"/>
                </a:solidFill>
              </a:rPr>
              <a:t>3 </a:t>
            </a:r>
            <a:r>
              <a:rPr lang="en-US" sz="2000" b="1">
                <a:solidFill>
                  <a:srgbClr val="0000FF"/>
                </a:solidFill>
              </a:rPr>
              <a:t>5</a:t>
            </a:r>
            <a:r>
              <a:rPr lang="ru-RU" sz="2000" b="1">
                <a:solidFill>
                  <a:srgbClr val="0000FF"/>
                </a:solidFill>
              </a:rPr>
              <a:t>00 м² </a:t>
            </a:r>
            <a:r>
              <a:rPr lang="ru-RU" sz="2000"/>
              <a:t>в Санкт-Петербурге. </a:t>
            </a:r>
          </a:p>
          <a:p>
            <a:pPr marL="342900" indent="-342900">
              <a:buFontTx/>
              <a:buChar char="•"/>
            </a:pPr>
            <a:endParaRPr lang="ru-RU" sz="2000"/>
          </a:p>
          <a:p>
            <a:pPr marL="342900" indent="-342900">
              <a:buFont typeface="Arial" charset="0"/>
              <a:buChar char="•"/>
            </a:pPr>
            <a:r>
              <a:rPr lang="ru-RU" sz="2000"/>
              <a:t>Производство оснащено новым швейцарским </a:t>
            </a:r>
            <a:r>
              <a:rPr lang="ru-RU" sz="2000" b="1">
                <a:solidFill>
                  <a:srgbClr val="0000FF"/>
                </a:solidFill>
              </a:rPr>
              <a:t>оборудованием </a:t>
            </a:r>
            <a:r>
              <a:rPr lang="en-US" sz="2000" b="1">
                <a:solidFill>
                  <a:srgbClr val="0000FF"/>
                </a:solidFill>
              </a:rPr>
              <a:t>Bühler</a:t>
            </a:r>
            <a:r>
              <a:rPr lang="ru-RU" sz="2000" b="1">
                <a:solidFill>
                  <a:srgbClr val="0000FF"/>
                </a:solidFill>
              </a:rPr>
              <a:t> </a:t>
            </a:r>
            <a:r>
              <a:rPr lang="ru-RU" sz="2000"/>
              <a:t>и американским </a:t>
            </a:r>
            <a:r>
              <a:rPr lang="en-US" sz="2000" b="1">
                <a:solidFill>
                  <a:srgbClr val="0000FF"/>
                </a:solidFill>
              </a:rPr>
              <a:t>Wenger</a:t>
            </a:r>
            <a:r>
              <a:rPr lang="ru-RU" sz="2000"/>
              <a:t>, работает 24 часа в сутки. Обслуживается профессиональным коллективом в составе </a:t>
            </a:r>
            <a:r>
              <a:rPr lang="ru-RU" sz="2000">
                <a:solidFill>
                  <a:srgbClr val="FF0000"/>
                </a:solidFill>
              </a:rPr>
              <a:t>23 человек.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Производство</a:t>
            </a:r>
          </a:p>
        </p:txBody>
      </p:sp>
      <p:sp>
        <p:nvSpPr>
          <p:cNvPr id="14340" name="Прямоугольник 2"/>
          <p:cNvSpPr>
            <a:spLocks noChangeArrowheads="1"/>
          </p:cNvSpPr>
          <p:nvPr/>
        </p:nvSpPr>
        <p:spPr bwMode="auto">
          <a:xfrm>
            <a:off x="304800" y="3416300"/>
            <a:ext cx="55626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000"/>
              <a:t>ОКК на базе собственной лаборатории </a:t>
            </a:r>
            <a:r>
              <a:rPr lang="ru-RU" sz="2000" b="1">
                <a:solidFill>
                  <a:srgbClr val="0000FF"/>
                </a:solidFill>
              </a:rPr>
              <a:t>строго контролирует </a:t>
            </a:r>
            <a:r>
              <a:rPr lang="ru-RU" sz="2000"/>
              <a:t>соблюдение всех стандартов и требований к производимой продукции, обеспечивая ее </a:t>
            </a:r>
            <a:r>
              <a:rPr lang="ru-RU" sz="2000" b="1">
                <a:solidFill>
                  <a:srgbClr val="0000FF"/>
                </a:solidFill>
              </a:rPr>
              <a:t>неизменно высокое качество.</a:t>
            </a:r>
          </a:p>
          <a:p>
            <a:pPr marL="342900" indent="-342900"/>
            <a:endParaRPr lang="ru-RU" sz="2000"/>
          </a:p>
          <a:p>
            <a:pPr marL="342900" indent="-342900">
              <a:buFont typeface="Arial" charset="0"/>
              <a:buChar char="•"/>
            </a:pPr>
            <a:r>
              <a:rPr lang="ru-RU" sz="2000"/>
              <a:t>Производственные мощности - </a:t>
            </a:r>
            <a:r>
              <a:rPr lang="ru-RU" sz="2000" b="1">
                <a:solidFill>
                  <a:srgbClr val="0000FF"/>
                </a:solidFill>
              </a:rPr>
              <a:t>10 000 тонн</a:t>
            </a:r>
            <a:r>
              <a:rPr lang="ru-RU" sz="2000"/>
              <a:t> соевого текстурата в год!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4074</TotalTime>
  <Words>782</Words>
  <Application>Microsoft Office PowerPoint</Application>
  <PresentationFormat>Экран (4:3)</PresentationFormat>
  <Paragraphs>113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Wingdings</vt:lpstr>
      <vt:lpstr>新細明體</vt:lpstr>
      <vt:lpstr>宋体</vt:lpstr>
      <vt:lpstr>Оформление по умолчанию</vt:lpstr>
      <vt:lpstr>Оформление по умолчанию</vt:lpstr>
      <vt:lpstr>Оформление по умолчанию</vt:lpstr>
      <vt:lpstr>ИНГРЕДИЕНТЫ. РАЗВИТИЕ</vt:lpstr>
      <vt:lpstr>О КОМПАНИИ</vt:lpstr>
      <vt:lpstr>Слайд 3</vt:lpstr>
      <vt:lpstr>ПРОДУКТ</vt:lpstr>
      <vt:lpstr>ПРОДУКТ</vt:lpstr>
      <vt:lpstr>ПРОДУКТ</vt:lpstr>
      <vt:lpstr>ПРОДУКТ</vt:lpstr>
      <vt:lpstr>ПРОДУКТ</vt:lpstr>
      <vt:lpstr>ПРОИЗВОДСТВО</vt:lpstr>
      <vt:lpstr>ПРОИЗВОДСТВО</vt:lpstr>
      <vt:lpstr>НАШИ ПАРТНЁРЫ</vt:lpstr>
      <vt:lpstr>НАШИ ПРЕИМУЩЕСТВА</vt:lpstr>
      <vt:lpstr>Наши экспортные возможности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DmitriyA</dc:creator>
  <cp:lastModifiedBy>nasonov</cp:lastModifiedBy>
  <cp:revision>102</cp:revision>
  <cp:lastPrinted>1601-01-01T00:00:00Z</cp:lastPrinted>
  <dcterms:created xsi:type="dcterms:W3CDTF">1601-01-01T00:00:00Z</dcterms:created>
  <dcterms:modified xsi:type="dcterms:W3CDTF">2016-07-04T08:54:25Z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